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7"/>
  </p:notesMasterIdLst>
  <p:sldIdLst>
    <p:sldId id="266" r:id="rId2"/>
    <p:sldId id="280" r:id="rId3"/>
    <p:sldId id="268" r:id="rId4"/>
    <p:sldId id="265" r:id="rId5"/>
    <p:sldId id="267" r:id="rId6"/>
    <p:sldId id="270" r:id="rId7"/>
    <p:sldId id="276" r:id="rId8"/>
    <p:sldId id="271" r:id="rId9"/>
    <p:sldId id="272" r:id="rId10"/>
    <p:sldId id="273" r:id="rId11"/>
    <p:sldId id="277" r:id="rId12"/>
    <p:sldId id="282" r:id="rId13"/>
    <p:sldId id="278" r:id="rId14"/>
    <p:sldId id="279" r:id="rId15"/>
    <p:sldId id="262" r:id="rId16"/>
  </p:sldIdLst>
  <p:sldSz cx="9144000" cy="6858000" type="screen4x3"/>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Stijl, donker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90" autoAdjust="0"/>
  </p:normalViewPr>
  <p:slideViewPr>
    <p:cSldViewPr>
      <p:cViewPr varScale="1">
        <p:scale>
          <a:sx n="81" d="100"/>
          <a:sy n="81" d="100"/>
        </p:scale>
        <p:origin x="1398" y="39"/>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35BD2-5D70-42D0-9DAE-0211AEFD5219}" type="datetimeFigureOut">
              <a:rPr lang="nl-NL" smtClean="0"/>
              <a:pPr/>
              <a:t>5-11-2020</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7FFEA-2238-4D13-BCEB-4374095B3068}" type="slidenum">
              <a:rPr lang="nl-NL" smtClean="0"/>
              <a:pPr/>
              <a:t>‹nr.›</a:t>
            </a:fld>
            <a:endParaRPr lang="nl-NL"/>
          </a:p>
        </p:txBody>
      </p:sp>
    </p:spTree>
    <p:extLst>
      <p:ext uri="{BB962C8B-B14F-4D97-AF65-F5344CB8AC3E}">
        <p14:creationId xmlns:p14="http://schemas.microsoft.com/office/powerpoint/2010/main" val="186640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ashboard-bladboard.herokuapp.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s.google.com/earth-engine/datasets/catalog/MODIS_006_MOD11A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aarneming.n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a:t>
            </a:fld>
            <a:endParaRPr lang="nl-NL"/>
          </a:p>
        </p:txBody>
      </p:sp>
    </p:spTree>
    <p:extLst>
      <p:ext uri="{BB962C8B-B14F-4D97-AF65-F5344CB8AC3E}">
        <p14:creationId xmlns:p14="http://schemas.microsoft.com/office/powerpoint/2010/main" val="883488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11</a:t>
            </a:fld>
            <a:endParaRPr lang="nl-NL"/>
          </a:p>
        </p:txBody>
      </p:sp>
    </p:spTree>
    <p:extLst>
      <p:ext uri="{BB962C8B-B14F-4D97-AF65-F5344CB8AC3E}">
        <p14:creationId xmlns:p14="http://schemas.microsoft.com/office/powerpoint/2010/main" val="2296435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12</a:t>
            </a:fld>
            <a:endParaRPr lang="nl-NL"/>
          </a:p>
        </p:txBody>
      </p:sp>
    </p:spTree>
    <p:extLst>
      <p:ext uri="{BB962C8B-B14F-4D97-AF65-F5344CB8AC3E}">
        <p14:creationId xmlns:p14="http://schemas.microsoft.com/office/powerpoint/2010/main" val="80160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het dashboard laten </a:t>
            </a:r>
            <a:r>
              <a:rPr lang="en-US" dirty="0" err="1"/>
              <a:t>zien</a:t>
            </a:r>
            <a:r>
              <a:rPr lang="en-US" dirty="0"/>
              <a:t>:</a:t>
            </a:r>
          </a:p>
          <a:p>
            <a:r>
              <a:rPr lang="nl-NL" b="0" i="0" u="none" strike="noStrike" dirty="0">
                <a:effectLst/>
                <a:latin typeface="Slack-Lato"/>
                <a:hlinkClick r:id="rId3"/>
              </a:rPr>
              <a:t>http://dashboard-bladboard.herokuapp.com/</a:t>
            </a:r>
            <a:endParaRPr lang="en-US"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13</a:t>
            </a:fld>
            <a:endParaRPr lang="nl-NL"/>
          </a:p>
        </p:txBody>
      </p:sp>
    </p:spTree>
    <p:extLst>
      <p:ext uri="{BB962C8B-B14F-4D97-AF65-F5344CB8AC3E}">
        <p14:creationId xmlns:p14="http://schemas.microsoft.com/office/powerpoint/2010/main" val="127999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vervolgstappen</a:t>
            </a:r>
            <a:br>
              <a:rPr lang="nl-NL" dirty="0"/>
            </a:br>
            <a:r>
              <a:rPr lang="nl-NL" b="0" i="0" dirty="0">
                <a:solidFill>
                  <a:srgbClr val="1D1C1D"/>
                </a:solidFill>
                <a:effectLst/>
                <a:latin typeface="Slack-Lato"/>
              </a:rPr>
              <a:t>zou direct praten over uitbreiden naar heel </a:t>
            </a:r>
            <a:r>
              <a:rPr lang="nl-NL" b="0" i="0" dirty="0" err="1">
                <a:solidFill>
                  <a:srgbClr val="1D1C1D"/>
                </a:solidFill>
                <a:effectLst/>
                <a:latin typeface="Slack-Lato"/>
              </a:rPr>
              <a:t>nederland</a:t>
            </a:r>
            <a:r>
              <a:rPr lang="nl-NL" b="0" i="0" dirty="0">
                <a:solidFill>
                  <a:srgbClr val="1D1C1D"/>
                </a:solidFill>
                <a:effectLst/>
                <a:latin typeface="Slack-Lato"/>
              </a:rPr>
              <a:t> (eventueel over locatie uit browser halen en meteen naar goede wijk).</a:t>
            </a:r>
            <a:br>
              <a:rPr lang="nl-NL" dirty="0"/>
            </a:br>
            <a:r>
              <a:rPr lang="nl-NL" b="0" i="0" dirty="0">
                <a:solidFill>
                  <a:srgbClr val="1D1C1D"/>
                </a:solidFill>
                <a:effectLst/>
                <a:latin typeface="Slack-Lato"/>
              </a:rPr>
              <a:t>Zou ook iets zeggen over een betere </a:t>
            </a:r>
            <a:r>
              <a:rPr lang="nl-NL" b="0" i="0" dirty="0" err="1">
                <a:solidFill>
                  <a:srgbClr val="1D1C1D"/>
                </a:solidFill>
                <a:effectLst/>
                <a:latin typeface="Slack-Lato"/>
              </a:rPr>
              <a:t>financiele</a:t>
            </a:r>
            <a:r>
              <a:rPr lang="nl-NL" b="0" i="0" dirty="0">
                <a:solidFill>
                  <a:srgbClr val="1D1C1D"/>
                </a:solidFill>
                <a:effectLst/>
                <a:latin typeface="Slack-Lato"/>
              </a:rPr>
              <a:t> </a:t>
            </a:r>
            <a:r>
              <a:rPr lang="nl-NL" b="0" i="0" dirty="0" err="1">
                <a:solidFill>
                  <a:srgbClr val="1D1C1D"/>
                </a:solidFill>
                <a:effectLst/>
                <a:latin typeface="Slack-Lato"/>
              </a:rPr>
              <a:t>metric</a:t>
            </a:r>
            <a:r>
              <a:rPr lang="nl-NL" b="0" i="0" dirty="0">
                <a:solidFill>
                  <a:srgbClr val="1D1C1D"/>
                </a:solidFill>
                <a:effectLst/>
                <a:latin typeface="Slack-Lato"/>
              </a:rPr>
              <a:t> - die is nu een grove schatting.</a:t>
            </a:r>
            <a:br>
              <a:rPr lang="nl-NL" dirty="0"/>
            </a:br>
            <a:r>
              <a:rPr lang="nl-NL" b="0" i="0" dirty="0">
                <a:solidFill>
                  <a:srgbClr val="1D1C1D"/>
                </a:solidFill>
                <a:effectLst/>
                <a:latin typeface="Slack-Lato"/>
              </a:rPr>
              <a:t>Aan de data kant zou het interessant kunnen zijn om te kijken naar de effecten van droogte op infrastructuur, denk bijvoorbeeld aan </a:t>
            </a:r>
            <a:r>
              <a:rPr lang="nl-NL" b="0" i="0" dirty="0" err="1">
                <a:solidFill>
                  <a:srgbClr val="1D1C1D"/>
                </a:solidFill>
                <a:effectLst/>
                <a:latin typeface="Slack-Lato"/>
              </a:rPr>
              <a:t>paalrot</a:t>
            </a:r>
            <a:r>
              <a:rPr lang="nl-NL" b="0" i="0" dirty="0">
                <a:solidFill>
                  <a:srgbClr val="1D1C1D"/>
                </a:solidFill>
                <a:effectLst/>
                <a:latin typeface="Slack-Lato"/>
              </a:rPr>
              <a:t> bij huizen en verzakking van wegen. Maar ook lange termijn effecten die minder direct kwantificeerbaar zijn, zoals invloed op de natuurgebieden en de risico's die droogte heeft op ons eigen drinkwater.</a:t>
            </a:r>
          </a:p>
          <a:p>
            <a:endParaRPr lang="nl-NL" b="0" i="0" dirty="0">
              <a:solidFill>
                <a:srgbClr val="1D1C1D"/>
              </a:solidFill>
              <a:effectLst/>
              <a:latin typeface="Slack-Lato"/>
            </a:endParaRPr>
          </a:p>
          <a:p>
            <a:r>
              <a:rPr lang="nl-NL" b="0" i="0" dirty="0">
                <a:solidFill>
                  <a:srgbClr val="1D1C1D"/>
                </a:solidFill>
                <a:effectLst/>
                <a:latin typeface="Slack-Lato"/>
              </a:rPr>
              <a:t>- Bladboard “ </a:t>
            </a:r>
            <a:r>
              <a:rPr lang="nl-NL" b="0" i="0" dirty="0" err="1">
                <a:solidFill>
                  <a:srgbClr val="1D1C1D"/>
                </a:solidFill>
                <a:effectLst/>
                <a:latin typeface="Slack-Lato"/>
              </a:rPr>
              <a:t>the</a:t>
            </a:r>
            <a:r>
              <a:rPr lang="nl-NL" b="0" i="0" dirty="0">
                <a:solidFill>
                  <a:srgbClr val="1D1C1D"/>
                </a:solidFill>
                <a:effectLst/>
                <a:latin typeface="Slack-Lato"/>
              </a:rPr>
              <a:t> </a:t>
            </a:r>
            <a:r>
              <a:rPr lang="nl-NL" b="0" i="0" dirty="0" err="1">
                <a:solidFill>
                  <a:srgbClr val="1D1C1D"/>
                </a:solidFill>
                <a:effectLst/>
                <a:latin typeface="Slack-Lato"/>
              </a:rPr>
              <a:t>other</a:t>
            </a:r>
            <a:r>
              <a:rPr lang="nl-NL" b="0" i="0" dirty="0">
                <a:solidFill>
                  <a:srgbClr val="1D1C1D"/>
                </a:solidFill>
                <a:effectLst/>
                <a:latin typeface="Slack-Lato"/>
              </a:rPr>
              <a:t> way </a:t>
            </a:r>
            <a:r>
              <a:rPr lang="nl-NL" b="0" i="0" dirty="0" err="1">
                <a:solidFill>
                  <a:srgbClr val="1D1C1D"/>
                </a:solidFill>
                <a:effectLst/>
                <a:latin typeface="Slack-Lato"/>
              </a:rPr>
              <a:t>around</a:t>
            </a:r>
            <a:r>
              <a:rPr lang="nl-NL" b="0" i="0" dirty="0">
                <a:solidFill>
                  <a:srgbClr val="1D1C1D"/>
                </a:solidFill>
                <a:effectLst/>
                <a:latin typeface="Slack-Lato"/>
              </a:rPr>
              <a:t>”: Stel je wilt juist een buiten temperatuur halen van X aantal graden in een buurt, hoeveel vergroening moet je dan in je buurt hebben om dit te bewerkstelligen?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14</a:t>
            </a:fld>
            <a:endParaRPr lang="nl-NL"/>
          </a:p>
        </p:txBody>
      </p:sp>
    </p:spTree>
    <p:extLst>
      <p:ext uri="{BB962C8B-B14F-4D97-AF65-F5344CB8AC3E}">
        <p14:creationId xmlns:p14="http://schemas.microsoft.com/office/powerpoint/2010/main" val="268451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r>
              <a:rPr lang="en-US" b="1" dirty="0" err="1"/>
              <a:t>Ik</a:t>
            </a:r>
            <a:r>
              <a:rPr lang="en-US" b="1" dirty="0"/>
              <a:t> </a:t>
            </a:r>
            <a:r>
              <a:rPr lang="en-US" b="1" dirty="0" err="1"/>
              <a:t>ga</a:t>
            </a:r>
            <a:r>
              <a:rPr lang="en-US" b="1" dirty="0"/>
              <a:t> </a:t>
            </a:r>
            <a:r>
              <a:rPr lang="en-US" b="1" dirty="0" err="1"/>
              <a:t>snel</a:t>
            </a:r>
            <a:r>
              <a:rPr lang="en-US" b="1" dirty="0"/>
              <a:t> </a:t>
            </a:r>
            <a:r>
              <a:rPr lang="en-US" b="1" dirty="0" err="1"/>
              <a:t>mijn</a:t>
            </a:r>
            <a:r>
              <a:rPr lang="en-US" b="1" dirty="0"/>
              <a:t> </a:t>
            </a:r>
            <a:r>
              <a:rPr lang="en-US" b="1" dirty="0" err="1"/>
              <a:t>tuin</a:t>
            </a:r>
            <a:r>
              <a:rPr lang="en-US" b="1" dirty="0"/>
              <a:t> </a:t>
            </a:r>
            <a:r>
              <a:rPr lang="en-US" b="1" dirty="0" err="1"/>
              <a:t>vergroenen</a:t>
            </a:r>
            <a:r>
              <a:rPr lang="en-US" b="1" dirty="0"/>
              <a:t>, </a:t>
            </a:r>
            <a:r>
              <a:rPr lang="en-US" b="1" dirty="0" err="1"/>
              <a:t>wie</a:t>
            </a:r>
            <a:r>
              <a:rPr lang="en-US" b="1" dirty="0"/>
              <a:t> </a:t>
            </a:r>
            <a:r>
              <a:rPr lang="en-US" b="1" dirty="0" err="1"/>
              <a:t>doet</a:t>
            </a:r>
            <a:r>
              <a:rPr lang="en-US" b="1" dirty="0"/>
              <a:t> er met </a:t>
            </a:r>
            <a:r>
              <a:rPr lang="en-US" b="1" dirty="0" err="1"/>
              <a:t>ons</a:t>
            </a:r>
            <a:r>
              <a:rPr lang="en-US" b="1" dirty="0"/>
              <a:t> mee?”</a:t>
            </a:r>
            <a:endParaRPr lang="nl-NL" b="1"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15</a:t>
            </a:fld>
            <a:endParaRPr lang="nl-NL"/>
          </a:p>
        </p:txBody>
      </p:sp>
    </p:spTree>
    <p:extLst>
      <p:ext uri="{BB962C8B-B14F-4D97-AF65-F5344CB8AC3E}">
        <p14:creationId xmlns:p14="http://schemas.microsoft.com/office/powerpoint/2010/main" val="102756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2</a:t>
            </a:fld>
            <a:endParaRPr lang="nl-NL"/>
          </a:p>
        </p:txBody>
      </p:sp>
    </p:spTree>
    <p:extLst>
      <p:ext uri="{BB962C8B-B14F-4D97-AF65-F5344CB8AC3E}">
        <p14:creationId xmlns:p14="http://schemas.microsoft.com/office/powerpoint/2010/main" val="1210539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3</a:t>
            </a:fld>
            <a:endParaRPr lang="nl-NL"/>
          </a:p>
        </p:txBody>
      </p:sp>
    </p:spTree>
    <p:extLst>
      <p:ext uri="{BB962C8B-B14F-4D97-AF65-F5344CB8AC3E}">
        <p14:creationId xmlns:p14="http://schemas.microsoft.com/office/powerpoint/2010/main" val="755836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5</a:t>
            </a:fld>
            <a:endParaRPr lang="nl-NL"/>
          </a:p>
        </p:txBody>
      </p:sp>
    </p:spTree>
    <p:extLst>
      <p:ext uri="{BB962C8B-B14F-4D97-AF65-F5344CB8AC3E}">
        <p14:creationId xmlns:p14="http://schemas.microsoft.com/office/powerpoint/2010/main" val="106443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willen</a:t>
            </a:r>
            <a:r>
              <a:rPr lang="en-US" dirty="0"/>
              <a:t> </a:t>
            </a:r>
            <a:r>
              <a:rPr lang="en-US" dirty="0" err="1"/>
              <a:t>dus</a:t>
            </a:r>
            <a:r>
              <a:rPr lang="en-US" dirty="0"/>
              <a:t> het % </a:t>
            </a:r>
            <a:r>
              <a:rPr lang="en-US" dirty="0" err="1"/>
              <a:t>groen</a:t>
            </a:r>
            <a:r>
              <a:rPr lang="en-US" dirty="0"/>
              <a:t> op </a:t>
            </a:r>
            <a:r>
              <a:rPr lang="en-US" dirty="0" err="1"/>
              <a:t>een</a:t>
            </a:r>
            <a:r>
              <a:rPr lang="en-US" dirty="0"/>
              <a:t> </a:t>
            </a:r>
            <a:r>
              <a:rPr lang="en-US" dirty="0" err="1"/>
              <a:t>bepaalde</a:t>
            </a:r>
            <a:r>
              <a:rPr lang="en-US" dirty="0"/>
              <a:t> </a:t>
            </a:r>
            <a:r>
              <a:rPr lang="en-US" dirty="0" err="1"/>
              <a:t>manier</a:t>
            </a:r>
            <a:r>
              <a:rPr lang="en-US" dirty="0"/>
              <a:t> </a:t>
            </a:r>
            <a:r>
              <a:rPr lang="en-US" dirty="0" err="1"/>
              <a:t>koppelen</a:t>
            </a:r>
            <a:r>
              <a:rPr lang="en-US" dirty="0"/>
              <a:t> </a:t>
            </a:r>
            <a:r>
              <a:rPr lang="en-US" dirty="0" err="1"/>
              <a:t>aan</a:t>
            </a:r>
            <a:r>
              <a:rPr lang="en-US" dirty="0"/>
              <a:t> de surface temperature, fauna </a:t>
            </a:r>
            <a:r>
              <a:rPr lang="en-US" dirty="0" err="1"/>
              <a:t>waarnemingen</a:t>
            </a:r>
            <a:r>
              <a:rPr lang="en-US" dirty="0"/>
              <a:t> </a:t>
            </a:r>
            <a:r>
              <a:rPr lang="en-US" dirty="0" err="1"/>
              <a:t>en</a:t>
            </a:r>
            <a:r>
              <a:rPr lang="en-US" dirty="0"/>
              <a:t> </a:t>
            </a:r>
            <a:r>
              <a:rPr lang="en-US" dirty="0" err="1"/>
              <a:t>financieel</a:t>
            </a:r>
            <a:r>
              <a:rPr lang="en-US" dirty="0"/>
              <a:t> </a:t>
            </a:r>
            <a:r>
              <a:rPr lang="en-US" dirty="0" err="1"/>
              <a:t>voordeel</a:t>
            </a:r>
            <a:r>
              <a:rPr lang="en-US" dirty="0"/>
              <a:t>. Maar hoe </a:t>
            </a:r>
            <a:r>
              <a:rPr lang="en-US" dirty="0" err="1"/>
              <a:t>doen</a:t>
            </a:r>
            <a:r>
              <a:rPr lang="en-US" dirty="0"/>
              <a:t> we </a:t>
            </a:r>
            <a:r>
              <a:rPr lang="en-US" dirty="0" err="1"/>
              <a:t>dat</a:t>
            </a:r>
            <a:r>
              <a:rPr lang="en-US" dirty="0"/>
              <a:t>? Hoe </a:t>
            </a:r>
            <a:r>
              <a:rPr lang="en-US" dirty="0" err="1"/>
              <a:t>komen</a:t>
            </a:r>
            <a:r>
              <a:rPr lang="en-US" dirty="0"/>
              <a:t> we </a:t>
            </a:r>
            <a:r>
              <a:rPr lang="en-US" dirty="0" err="1"/>
              <a:t>uberhaupt</a:t>
            </a:r>
            <a:r>
              <a:rPr lang="en-US" dirty="0"/>
              <a:t> </a:t>
            </a:r>
            <a:r>
              <a:rPr lang="en-US" dirty="0" err="1"/>
              <a:t>aan</a:t>
            </a:r>
            <a:r>
              <a:rPr lang="en-US" dirty="0"/>
              <a:t> </a:t>
            </a:r>
            <a:r>
              <a:rPr lang="en-US" dirty="0" err="1"/>
              <a:t>een</a:t>
            </a:r>
            <a:r>
              <a:rPr lang="en-US" dirty="0"/>
              <a:t> </a:t>
            </a:r>
            <a:r>
              <a:rPr lang="en-US" dirty="0" err="1"/>
              <a:t>bepaalde</a:t>
            </a:r>
            <a:r>
              <a:rPr lang="en-US" dirty="0"/>
              <a:t> % </a:t>
            </a:r>
            <a:r>
              <a:rPr lang="en-US" dirty="0" err="1"/>
              <a:t>groen</a:t>
            </a:r>
            <a:r>
              <a:rPr lang="en-US" dirty="0"/>
              <a:t>? </a:t>
            </a:r>
            <a:r>
              <a:rPr lang="en-US" dirty="0" err="1"/>
              <a:t>Dat</a:t>
            </a:r>
            <a:r>
              <a:rPr lang="en-US" dirty="0"/>
              <a:t> </a:t>
            </a:r>
            <a:r>
              <a:rPr lang="en-US" dirty="0" err="1"/>
              <a:t>moeten</a:t>
            </a:r>
            <a:r>
              <a:rPr lang="en-US" dirty="0"/>
              <a:t> we </a:t>
            </a:r>
            <a:r>
              <a:rPr lang="en-US" dirty="0" err="1"/>
              <a:t>eerste</a:t>
            </a:r>
            <a:r>
              <a:rPr lang="en-US" dirty="0"/>
              <a:t> </a:t>
            </a:r>
            <a:r>
              <a:rPr lang="en-US" dirty="0" err="1"/>
              <a:t>weten</a:t>
            </a:r>
            <a:r>
              <a:rPr lang="en-US" dirty="0"/>
              <a:t> </a:t>
            </a:r>
            <a:r>
              <a:rPr lang="en-US" dirty="0" err="1"/>
              <a:t>voordat</a:t>
            </a:r>
            <a:r>
              <a:rPr lang="en-US" dirty="0"/>
              <a:t> we </a:t>
            </a:r>
            <a:r>
              <a:rPr lang="en-US" dirty="0" err="1"/>
              <a:t>uberhaupt</a:t>
            </a:r>
            <a:r>
              <a:rPr lang="en-US" dirty="0"/>
              <a:t> </a:t>
            </a:r>
            <a:r>
              <a:rPr lang="en-US" dirty="0" err="1"/>
              <a:t>een</a:t>
            </a:r>
            <a:r>
              <a:rPr lang="en-US" dirty="0"/>
              <a:t> </a:t>
            </a:r>
            <a:r>
              <a:rPr lang="en-US" dirty="0" err="1"/>
              <a:t>relatie</a:t>
            </a:r>
            <a:r>
              <a:rPr lang="en-US" dirty="0"/>
              <a:t> </a:t>
            </a:r>
            <a:r>
              <a:rPr lang="en-US" dirty="0" err="1"/>
              <a:t>kunnen</a:t>
            </a:r>
            <a:r>
              <a:rPr lang="en-US" dirty="0"/>
              <a:t> </a:t>
            </a:r>
            <a:r>
              <a:rPr lang="en-US" dirty="0" err="1"/>
              <a:t>vinden</a:t>
            </a:r>
            <a:r>
              <a:rPr lang="en-US" dirty="0"/>
              <a:t> </a:t>
            </a:r>
            <a:r>
              <a:rPr lang="en-US" dirty="0" err="1"/>
              <a:t>tussen</a:t>
            </a:r>
            <a:r>
              <a:rPr lang="en-US" dirty="0"/>
              <a:t> </a:t>
            </a:r>
            <a:r>
              <a:rPr lang="en-US" dirty="0" err="1"/>
              <a:t>deze</a:t>
            </a:r>
            <a:r>
              <a:rPr lang="en-US" dirty="0"/>
              <a:t> </a:t>
            </a:r>
            <a:r>
              <a:rPr lang="en-US" dirty="0" err="1"/>
              <a:t>variabelen</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Dat</a:t>
            </a:r>
            <a:r>
              <a:rPr lang="en-US" dirty="0"/>
              <a:t> is door </a:t>
            </a:r>
            <a:r>
              <a:rPr lang="en-US" dirty="0" err="1"/>
              <a:t>middel</a:t>
            </a:r>
            <a:r>
              <a:rPr lang="en-US" dirty="0"/>
              <a:t> van </a:t>
            </a:r>
            <a:r>
              <a:rPr lang="en-US" dirty="0" err="1"/>
              <a:t>satellietdata</a:t>
            </a:r>
            <a:r>
              <a:rPr lang="en-US" dirty="0"/>
              <a:t>: </a:t>
            </a:r>
            <a:r>
              <a:rPr lang="en-US" dirty="0" err="1"/>
              <a:t>onder</a:t>
            </a:r>
            <a:r>
              <a:rPr lang="en-US" dirty="0"/>
              <a:t> </a:t>
            </a:r>
            <a:r>
              <a:rPr lang="en-US" dirty="0" err="1"/>
              <a:t>andere</a:t>
            </a:r>
            <a:r>
              <a:rPr lang="en-US" dirty="0"/>
              <a:t> de EVI (enhanced vegetation index) </a:t>
            </a:r>
            <a:r>
              <a:rPr lang="en-US" dirty="0" err="1"/>
              <a:t>wordt</a:t>
            </a:r>
            <a:r>
              <a:rPr lang="en-US" dirty="0"/>
              <a:t> </a:t>
            </a:r>
            <a:r>
              <a:rPr lang="en-US" dirty="0" err="1"/>
              <a:t>gebruikt</a:t>
            </a:r>
            <a:r>
              <a:rPr lang="en-US" dirty="0"/>
              <a:t> om </a:t>
            </a:r>
            <a:r>
              <a:rPr lang="en-US" dirty="0" err="1"/>
              <a:t>te</a:t>
            </a:r>
            <a:r>
              <a:rPr lang="en-US" dirty="0"/>
              <a:t> </a:t>
            </a:r>
            <a:r>
              <a:rPr lang="en-US" dirty="0" err="1"/>
              <a:t>bepalen</a:t>
            </a:r>
            <a:r>
              <a:rPr lang="en-US" dirty="0"/>
              <a:t> hoe </a:t>
            </a:r>
            <a:r>
              <a:rPr lang="en-US" dirty="0" err="1"/>
              <a:t>groen</a:t>
            </a:r>
            <a:r>
              <a:rPr lang="en-US" dirty="0"/>
              <a:t> </a:t>
            </a:r>
            <a:r>
              <a:rPr lang="en-US" dirty="0" err="1"/>
              <a:t>een</a:t>
            </a:r>
            <a:r>
              <a:rPr lang="en-US" dirty="0"/>
              <a:t> </a:t>
            </a:r>
            <a:r>
              <a:rPr lang="en-US" dirty="0" err="1"/>
              <a:t>gebied</a:t>
            </a:r>
            <a:r>
              <a:rPr lang="en-US" dirty="0"/>
              <a:t> is. </a:t>
            </a:r>
            <a:r>
              <a:rPr lang="en-US" dirty="0" err="1"/>
              <a:t>Als</a:t>
            </a:r>
            <a:r>
              <a:rPr lang="en-US" dirty="0"/>
              <a:t> we </a:t>
            </a:r>
            <a:r>
              <a:rPr lang="en-US" dirty="0" err="1"/>
              <a:t>een</a:t>
            </a:r>
            <a:r>
              <a:rPr lang="en-US" dirty="0"/>
              <a:t> </a:t>
            </a:r>
            <a:r>
              <a:rPr lang="en-US" dirty="0" err="1"/>
              <a:t>relatie</a:t>
            </a:r>
            <a:r>
              <a:rPr lang="en-US" dirty="0"/>
              <a:t> </a:t>
            </a:r>
            <a:r>
              <a:rPr lang="en-US" dirty="0" err="1"/>
              <a:t>hebben</a:t>
            </a:r>
            <a:r>
              <a:rPr lang="en-US" dirty="0"/>
              <a:t> </a:t>
            </a:r>
            <a:r>
              <a:rPr lang="en-US" dirty="0" err="1"/>
              <a:t>gevonden</a:t>
            </a:r>
            <a:r>
              <a:rPr lang="en-US" dirty="0"/>
              <a:t> </a:t>
            </a:r>
            <a:r>
              <a:rPr lang="en-US" dirty="0" err="1"/>
              <a:t>tussen</a:t>
            </a:r>
            <a:r>
              <a:rPr lang="en-US" dirty="0"/>
              <a:t> EVI </a:t>
            </a:r>
            <a:r>
              <a:rPr lang="en-US" dirty="0" err="1"/>
              <a:t>en</a:t>
            </a:r>
            <a:r>
              <a:rPr lang="en-US" dirty="0"/>
              <a:t> de </a:t>
            </a:r>
            <a:r>
              <a:rPr lang="en-US" dirty="0" err="1"/>
              <a:t>variabelen</a:t>
            </a:r>
            <a:r>
              <a:rPr lang="en-US" dirty="0"/>
              <a:t> die effect </a:t>
            </a:r>
            <a:r>
              <a:rPr lang="en-US" dirty="0" err="1"/>
              <a:t>hebben</a:t>
            </a:r>
            <a:r>
              <a:rPr lang="en-US" dirty="0"/>
              <a:t> op </a:t>
            </a:r>
            <a:r>
              <a:rPr lang="en-US" dirty="0" err="1"/>
              <a:t>vergroening</a:t>
            </a:r>
            <a:r>
              <a:rPr lang="en-US" dirty="0"/>
              <a:t>, </a:t>
            </a:r>
            <a:r>
              <a:rPr lang="en-US" dirty="0" err="1"/>
              <a:t>kunnen</a:t>
            </a:r>
            <a:r>
              <a:rPr lang="en-US" dirty="0"/>
              <a:t> we </a:t>
            </a:r>
            <a:r>
              <a:rPr lang="en-US" dirty="0" err="1"/>
              <a:t>vervolgens</a:t>
            </a:r>
            <a:r>
              <a:rPr lang="en-US" dirty="0"/>
              <a:t> </a:t>
            </a:r>
            <a:r>
              <a:rPr lang="en-US" dirty="0" err="1"/>
              <a:t>ook</a:t>
            </a:r>
            <a:r>
              <a:rPr lang="en-US" dirty="0"/>
              <a:t> </a:t>
            </a:r>
            <a:r>
              <a:rPr lang="en-US" dirty="0" err="1"/>
              <a:t>een</a:t>
            </a:r>
            <a:r>
              <a:rPr lang="en-US" dirty="0"/>
              <a:t> </a:t>
            </a:r>
            <a:r>
              <a:rPr lang="en-US" dirty="0" err="1"/>
              <a:t>relatie</a:t>
            </a:r>
            <a:r>
              <a:rPr lang="en-US" dirty="0"/>
              <a:t> </a:t>
            </a:r>
            <a:r>
              <a:rPr lang="en-US" dirty="0" err="1"/>
              <a:t>leggen</a:t>
            </a:r>
            <a:r>
              <a:rPr lang="en-US" dirty="0"/>
              <a:t> </a:t>
            </a:r>
            <a:r>
              <a:rPr lang="en-US" dirty="0" err="1"/>
              <a:t>tussen</a:t>
            </a:r>
            <a:r>
              <a:rPr lang="en-US" dirty="0"/>
              <a:t> &amp;</a:t>
            </a:r>
            <a:r>
              <a:rPr lang="en-US" dirty="0" err="1"/>
              <a:t>groen</a:t>
            </a:r>
            <a:r>
              <a:rPr lang="en-US" dirty="0"/>
              <a:t> </a:t>
            </a:r>
            <a:r>
              <a:rPr lang="en-US" dirty="0" err="1"/>
              <a:t>en</a:t>
            </a:r>
            <a:r>
              <a:rPr lang="en-US" dirty="0"/>
              <a:t> EVI door </a:t>
            </a:r>
            <a:r>
              <a:rPr lang="en-US" dirty="0" err="1"/>
              <a:t>middel</a:t>
            </a:r>
            <a:r>
              <a:rPr lang="en-US" dirty="0"/>
              <a:t> van </a:t>
            </a:r>
            <a:r>
              <a:rPr lang="en-US" dirty="0" err="1"/>
              <a:t>regressie</a:t>
            </a:r>
            <a:r>
              <a:rPr lang="en-US" dirty="0"/>
              <a:t>. Op </a:t>
            </a:r>
            <a:r>
              <a:rPr lang="en-US" dirty="0" err="1"/>
              <a:t>deze</a:t>
            </a:r>
            <a:r>
              <a:rPr lang="en-US" dirty="0"/>
              <a:t> </a:t>
            </a:r>
            <a:r>
              <a:rPr lang="en-US" dirty="0" err="1"/>
              <a:t>manier</a:t>
            </a:r>
            <a:r>
              <a:rPr lang="en-US" dirty="0"/>
              <a:t> </a:t>
            </a:r>
            <a:r>
              <a:rPr lang="en-US" dirty="0" err="1"/>
              <a:t>kunnen</a:t>
            </a:r>
            <a:r>
              <a:rPr lang="en-US" dirty="0"/>
              <a:t> we </a:t>
            </a:r>
            <a:r>
              <a:rPr lang="en-US" dirty="0" err="1"/>
              <a:t>dus</a:t>
            </a:r>
            <a:r>
              <a:rPr lang="en-US" dirty="0"/>
              <a:t> </a:t>
            </a:r>
            <a:r>
              <a:rPr lang="en-US" dirty="0" err="1"/>
              <a:t>uiteindelijk</a:t>
            </a:r>
            <a:r>
              <a:rPr lang="en-US" dirty="0"/>
              <a:t> </a:t>
            </a:r>
            <a:r>
              <a:rPr lang="en-US" dirty="0" err="1"/>
              <a:t>een</a:t>
            </a:r>
            <a:r>
              <a:rPr lang="en-US" dirty="0"/>
              <a:t> </a:t>
            </a:r>
            <a:r>
              <a:rPr lang="en-US" dirty="0" err="1"/>
              <a:t>verband</a:t>
            </a:r>
            <a:r>
              <a:rPr lang="en-US" dirty="0"/>
              <a:t> </a:t>
            </a:r>
            <a:r>
              <a:rPr lang="en-US" dirty="0" err="1"/>
              <a:t>vinden</a:t>
            </a:r>
            <a:r>
              <a:rPr lang="en-US" dirty="0"/>
              <a:t> </a:t>
            </a:r>
            <a:r>
              <a:rPr lang="en-US" dirty="0" err="1"/>
              <a:t>tussen</a:t>
            </a:r>
            <a:r>
              <a:rPr lang="en-US" dirty="0"/>
              <a:t> de “effect” </a:t>
            </a:r>
            <a:r>
              <a:rPr lang="en-US" dirty="0" err="1"/>
              <a:t>variabelen</a:t>
            </a:r>
            <a:r>
              <a:rPr lang="en-US" dirty="0"/>
              <a:t> </a:t>
            </a:r>
            <a:r>
              <a:rPr lang="en-US" dirty="0" err="1"/>
              <a:t>en</a:t>
            </a:r>
            <a:r>
              <a:rPr lang="en-US" dirty="0"/>
              <a:t> het % </a:t>
            </a:r>
            <a:r>
              <a:rPr lang="en-US" dirty="0" err="1"/>
              <a:t>groen</a:t>
            </a:r>
            <a:r>
              <a:rPr lang="en-US" dirty="0"/>
              <a:t>. </a:t>
            </a:r>
            <a:endParaRPr lang="nl-NL" dirty="0"/>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1" i="0" u="sng" dirty="0">
                <a:solidFill>
                  <a:srgbClr val="1D1C1D"/>
                </a:solidFill>
                <a:effectLst/>
                <a:latin typeface="Slack-Lato"/>
              </a:rPr>
              <a:t>EVI</a:t>
            </a:r>
            <a:br>
              <a:rPr lang="nl-NL" dirty="0"/>
            </a:br>
            <a:r>
              <a:rPr lang="nl-NL" b="0" i="0" dirty="0">
                <a:solidFill>
                  <a:srgbClr val="1D1C1D"/>
                </a:solidFill>
                <a:effectLst/>
                <a:latin typeface="Slack-Lato"/>
              </a:rPr>
              <a:t>Om te bepalen hoe groen een bepaald gebied is kijken we naar de EVI - de </a:t>
            </a:r>
            <a:r>
              <a:rPr lang="nl-NL" b="1" i="0" dirty="0" err="1">
                <a:solidFill>
                  <a:srgbClr val="1D1C1D"/>
                </a:solidFill>
                <a:effectLst/>
                <a:latin typeface="Slack-Lato"/>
              </a:rPr>
              <a:t>enhanced</a:t>
            </a:r>
            <a:r>
              <a:rPr lang="nl-NL" b="1" i="0" dirty="0">
                <a:solidFill>
                  <a:srgbClr val="1D1C1D"/>
                </a:solidFill>
                <a:effectLst/>
                <a:latin typeface="Slack-Lato"/>
              </a:rPr>
              <a:t> </a:t>
            </a:r>
            <a:r>
              <a:rPr lang="nl-NL" b="1" i="0" dirty="0" err="1">
                <a:solidFill>
                  <a:srgbClr val="1D1C1D"/>
                </a:solidFill>
                <a:effectLst/>
                <a:latin typeface="Slack-Lato"/>
              </a:rPr>
              <a:t>vegetation</a:t>
            </a:r>
            <a:r>
              <a:rPr lang="nl-NL" b="1" i="0" dirty="0">
                <a:solidFill>
                  <a:srgbClr val="1D1C1D"/>
                </a:solidFill>
                <a:effectLst/>
                <a:latin typeface="Slack-Lato"/>
              </a:rPr>
              <a:t> index</a:t>
            </a:r>
            <a:r>
              <a:rPr lang="nl-NL" b="0" i="0" dirty="0">
                <a:solidFill>
                  <a:srgbClr val="1D1C1D"/>
                </a:solidFill>
                <a:effectLst/>
                <a:latin typeface="Slack-Lato"/>
              </a:rPr>
              <a:t>. Dat is een van de meest stabiele manieren om met satellieten te meten hoeveel groen een gebied bevat. We gebruiken satelliet- en </a:t>
            </a:r>
            <a:r>
              <a:rPr lang="nl-NL" b="0" i="0" dirty="0" err="1">
                <a:solidFill>
                  <a:srgbClr val="1D1C1D"/>
                </a:solidFill>
                <a:effectLst/>
                <a:latin typeface="Slack-Lato"/>
              </a:rPr>
              <a:t>geo</a:t>
            </a:r>
            <a:r>
              <a:rPr lang="nl-NL" b="0" i="0" dirty="0">
                <a:solidFill>
                  <a:srgbClr val="1D1C1D"/>
                </a:solidFill>
                <a:effectLst/>
                <a:latin typeface="Slack-Lato"/>
              </a:rPr>
              <a:t> data van google </a:t>
            </a:r>
            <a:r>
              <a:rPr lang="nl-NL" b="0" i="0" dirty="0" err="1">
                <a:solidFill>
                  <a:srgbClr val="1D1C1D"/>
                </a:solidFill>
                <a:effectLst/>
                <a:latin typeface="Slack-Lato"/>
              </a:rPr>
              <a:t>earth</a:t>
            </a:r>
            <a:r>
              <a:rPr lang="nl-NL" b="0" i="0" dirty="0">
                <a:solidFill>
                  <a:srgbClr val="1D1C1D"/>
                </a:solidFill>
                <a:effectLst/>
                <a:latin typeface="Slack-Lato"/>
              </a:rPr>
              <a:t> engine om de EVI per buurt per jaar te berekenen. Doordat we per jaar aggregeren is de data van goede kwaliteit zonder </a:t>
            </a:r>
            <a:r>
              <a:rPr lang="nl-NL" b="0" i="0" dirty="0" err="1">
                <a:solidFill>
                  <a:srgbClr val="1D1C1D"/>
                </a:solidFill>
                <a:effectLst/>
                <a:latin typeface="Slack-Lato"/>
              </a:rPr>
              <a:t>outliers</a:t>
            </a:r>
            <a:r>
              <a:rPr lang="nl-NL" b="0" i="0" dirty="0">
                <a:solidFill>
                  <a:srgbClr val="1D1C1D"/>
                </a:solidFill>
                <a:effectLst/>
                <a:latin typeface="Slack-Lato"/>
              </a:rPr>
              <a:t>. [MODIS Evi data](</a:t>
            </a:r>
            <a:r>
              <a:rPr lang="nl-NL" b="0" i="0" u="none" strike="noStrike" dirty="0">
                <a:effectLst/>
                <a:latin typeface="Slack-Lato"/>
                <a:hlinkClick r:id="rId3"/>
              </a:rPr>
              <a:t>https://developers.google.com/earth-engine/datasets/catalog/MODIS_006_MOD11A1</a:t>
            </a:r>
            <a:r>
              <a:rPr lang="nl-NL" b="0" i="0" dirty="0">
                <a:solidFill>
                  <a:srgbClr val="1D1C1D"/>
                </a:solidFill>
                <a:effectLst/>
                <a:latin typeface="Slack-Lato"/>
              </a:rPr>
              <a:t>)</a:t>
            </a:r>
            <a:endParaRPr lang="nl-NL" dirty="0"/>
          </a:p>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6</a:t>
            </a:fld>
            <a:endParaRPr lang="nl-NL"/>
          </a:p>
        </p:txBody>
      </p:sp>
    </p:spTree>
    <p:extLst>
      <p:ext uri="{BB962C8B-B14F-4D97-AF65-F5344CB8AC3E}">
        <p14:creationId xmlns:p14="http://schemas.microsoft.com/office/powerpoint/2010/main" val="32683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7</a:t>
            </a:fld>
            <a:endParaRPr lang="nl-NL" dirty="0"/>
          </a:p>
        </p:txBody>
      </p:sp>
    </p:spTree>
    <p:extLst>
      <p:ext uri="{BB962C8B-B14F-4D97-AF65-F5344CB8AC3E}">
        <p14:creationId xmlns:p14="http://schemas.microsoft.com/office/powerpoint/2010/main" val="45889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Hitte</a:t>
            </a:r>
            <a:br>
              <a:rPr lang="nl-NL" dirty="0"/>
            </a:br>
            <a:r>
              <a:rPr lang="nl-NL" b="0" i="0" dirty="0">
                <a:solidFill>
                  <a:srgbClr val="1D1C1D"/>
                </a:solidFill>
                <a:effectLst/>
                <a:latin typeface="Slack-Lato"/>
              </a:rPr>
              <a:t>Met dezelfde google </a:t>
            </a:r>
            <a:r>
              <a:rPr lang="nl-NL" b="1" i="0" dirty="0" err="1">
                <a:solidFill>
                  <a:srgbClr val="1D1C1D"/>
                </a:solidFill>
                <a:effectLst/>
                <a:latin typeface="Slack-Lato"/>
              </a:rPr>
              <a:t>earth</a:t>
            </a:r>
            <a:r>
              <a:rPr lang="nl-NL" b="1" i="0" dirty="0">
                <a:solidFill>
                  <a:srgbClr val="1D1C1D"/>
                </a:solidFill>
                <a:effectLst/>
                <a:latin typeface="Slack-Lato"/>
              </a:rPr>
              <a:t> </a:t>
            </a:r>
            <a:r>
              <a:rPr lang="nl-NL" b="1" i="0" dirty="0" err="1">
                <a:solidFill>
                  <a:srgbClr val="1D1C1D"/>
                </a:solidFill>
                <a:effectLst/>
                <a:latin typeface="Slack-Lato"/>
              </a:rPr>
              <a:t>api</a:t>
            </a:r>
            <a:r>
              <a:rPr lang="nl-NL" b="1" i="0" dirty="0">
                <a:solidFill>
                  <a:srgbClr val="1D1C1D"/>
                </a:solidFill>
                <a:effectLst/>
                <a:latin typeface="Slack-Lato"/>
              </a:rPr>
              <a:t> </a:t>
            </a:r>
            <a:r>
              <a:rPr lang="nl-NL" b="0" i="0" dirty="0" err="1">
                <a:solidFill>
                  <a:srgbClr val="1D1C1D"/>
                </a:solidFill>
                <a:effectLst/>
                <a:latin typeface="Slack-Lato"/>
              </a:rPr>
              <a:t>verzameldden</a:t>
            </a:r>
            <a:r>
              <a:rPr lang="nl-NL" b="0" i="0" dirty="0">
                <a:solidFill>
                  <a:srgbClr val="1D1C1D"/>
                </a:solidFill>
                <a:effectLst/>
                <a:latin typeface="Slack-Lato"/>
              </a:rPr>
              <a:t> we ook waargenomen hitte data. Satellieten komen niet gestructureerd op hetzelfde tijdstip over, dus door de data wederom te aggregeren per jaar krijgen wij de gemiddelde temperatuur voor een buurt over een heel jaar heen. Zoals je zou verwachten is er een sterke correlatie tussen de </a:t>
            </a:r>
            <a:r>
              <a:rPr lang="nl-NL" b="0" i="0" dirty="0" err="1">
                <a:solidFill>
                  <a:srgbClr val="1D1C1D"/>
                </a:solidFill>
                <a:effectLst/>
                <a:latin typeface="Slack-Lato"/>
              </a:rPr>
              <a:t>begroening</a:t>
            </a:r>
            <a:r>
              <a:rPr lang="nl-NL" b="0" i="0" dirty="0">
                <a:solidFill>
                  <a:srgbClr val="1D1C1D"/>
                </a:solidFill>
                <a:effectLst/>
                <a:latin typeface="Slack-Lato"/>
              </a:rPr>
              <a:t> en de gemiddelde temperatuur, met meerdere graden verschil tussen groene en grijze buurten.</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8</a:t>
            </a:fld>
            <a:endParaRPr lang="nl-NL"/>
          </a:p>
        </p:txBody>
      </p:sp>
    </p:spTree>
    <p:extLst>
      <p:ext uri="{BB962C8B-B14F-4D97-AF65-F5344CB8AC3E}">
        <p14:creationId xmlns:p14="http://schemas.microsoft.com/office/powerpoint/2010/main" val="343245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a:solidFill>
                  <a:srgbClr val="1D1C1D"/>
                </a:solidFill>
                <a:effectLst/>
                <a:latin typeface="Slack-Lato"/>
              </a:rPr>
              <a:t>Fauna</a:t>
            </a:r>
            <a:br>
              <a:rPr lang="nl-NL" dirty="0"/>
            </a:br>
            <a:r>
              <a:rPr lang="nl-NL" b="0" i="0" dirty="0">
                <a:solidFill>
                  <a:srgbClr val="1D1C1D"/>
                </a:solidFill>
                <a:effectLst/>
                <a:latin typeface="Slack-Lato"/>
              </a:rPr>
              <a:t>Een andere </a:t>
            </a:r>
            <a:r>
              <a:rPr lang="nl-NL" b="0" i="0" dirty="0" err="1">
                <a:solidFill>
                  <a:srgbClr val="1D1C1D"/>
                </a:solidFill>
                <a:effectLst/>
                <a:latin typeface="Slack-Lato"/>
              </a:rPr>
              <a:t>metric</a:t>
            </a:r>
            <a:r>
              <a:rPr lang="nl-NL" b="0" i="0" dirty="0">
                <a:solidFill>
                  <a:srgbClr val="1D1C1D"/>
                </a:solidFill>
                <a:effectLst/>
                <a:latin typeface="Slack-Lato"/>
              </a:rPr>
              <a:t> die wij interessant vonden zijn de </a:t>
            </a:r>
            <a:r>
              <a:rPr lang="nl-NL" b="1" i="0" dirty="0">
                <a:solidFill>
                  <a:srgbClr val="1D1C1D"/>
                </a:solidFill>
                <a:effectLst/>
                <a:latin typeface="Slack-Lato"/>
              </a:rPr>
              <a:t>fauna waarnemingen</a:t>
            </a:r>
            <a:r>
              <a:rPr lang="nl-NL" b="0" i="0" dirty="0">
                <a:solidFill>
                  <a:srgbClr val="1D1C1D"/>
                </a:solidFill>
                <a:effectLst/>
                <a:latin typeface="Slack-Lato"/>
              </a:rPr>
              <a:t>. Meer vogels en andere dieren in de wijk vindt bijna iedereen leuk, en onze aanname was dat een groenere wijk meer fauna aantrekt. Met de publiek verzamelde data van </a:t>
            </a:r>
            <a:r>
              <a:rPr lang="nl-NL" b="0" i="0" u="none" strike="noStrike" dirty="0">
                <a:effectLst/>
                <a:latin typeface="Slack-Lato"/>
                <a:hlinkClick r:id="rId3"/>
              </a:rPr>
              <a:t>waarneming.nl</a:t>
            </a:r>
            <a:r>
              <a:rPr lang="nl-NL" b="0" i="0" dirty="0">
                <a:solidFill>
                  <a:srgbClr val="1D1C1D"/>
                </a:solidFill>
                <a:effectLst/>
                <a:latin typeface="Slack-Lato"/>
              </a:rPr>
              <a:t> hebben we meer dan 200.000 fauna waarnemingen in de gemeente Breda gebruikt. In die data zitten natuurlijk sterke </a:t>
            </a:r>
            <a:r>
              <a:rPr lang="nl-NL" b="0" i="0" dirty="0" err="1">
                <a:solidFill>
                  <a:srgbClr val="1D1C1D"/>
                </a:solidFill>
                <a:effectLst/>
                <a:latin typeface="Slack-Lato"/>
              </a:rPr>
              <a:t>biasen</a:t>
            </a:r>
            <a:r>
              <a:rPr lang="nl-NL" b="0" i="0" dirty="0">
                <a:solidFill>
                  <a:srgbClr val="1D1C1D"/>
                </a:solidFill>
                <a:effectLst/>
                <a:latin typeface="Slack-Lato"/>
              </a:rPr>
              <a:t> - in de ene wijk zullen de waarnemers actiever zijn dan in de anderen, en in een coronajaar zullen meer mensen vogels spotten dan in een ander jaar. Met een regressie poetsen we die effecten weg en zien we een sterke relatie tussen de groenstaat van een wijk en het aantal observaties.</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9</a:t>
            </a:fld>
            <a:endParaRPr lang="nl-NL"/>
          </a:p>
        </p:txBody>
      </p:sp>
    </p:spTree>
    <p:extLst>
      <p:ext uri="{BB962C8B-B14F-4D97-AF65-F5344CB8AC3E}">
        <p14:creationId xmlns:p14="http://schemas.microsoft.com/office/powerpoint/2010/main" val="121165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i="0" u="sng" dirty="0" err="1">
                <a:solidFill>
                  <a:srgbClr val="1D1C1D"/>
                </a:solidFill>
                <a:effectLst/>
                <a:latin typeface="Slack-Lato"/>
              </a:rPr>
              <a:t>Financiele</a:t>
            </a:r>
            <a:r>
              <a:rPr lang="nl-NL" b="1" i="0" u="sng" dirty="0">
                <a:solidFill>
                  <a:srgbClr val="1D1C1D"/>
                </a:solidFill>
                <a:effectLst/>
                <a:latin typeface="Slack-Lato"/>
              </a:rPr>
              <a:t> prestatie / voordeel:</a:t>
            </a:r>
          </a:p>
          <a:p>
            <a:r>
              <a:rPr lang="nl-NL" b="0" i="0" dirty="0">
                <a:solidFill>
                  <a:srgbClr val="1D1C1D"/>
                </a:solidFill>
                <a:effectLst/>
                <a:latin typeface="Slack-Lato"/>
              </a:rPr>
              <a:t>Iets wat bijna iedereen direct aanspreekt is prijs: wat zijn de kosten of baten van een groenere buurt? Hier is weinig data van beschikbaar, en de beschikbare data is moeilijk te relativeren. Om toch een schatting te kunnen geven hebben we gekeken naar de subsidies die Breda geeft: 20 euro per vierkante meter die van grijs naar groen gaat. Het resultaat is een grove schatting, maar wel een die een goede eerste indruk kan geven van potentiële financiële impact van een groenere buurt.</a:t>
            </a:r>
            <a:endParaRPr lang="nl-NL" dirty="0"/>
          </a:p>
        </p:txBody>
      </p:sp>
      <p:sp>
        <p:nvSpPr>
          <p:cNvPr id="4" name="Slide Number Placeholder 3"/>
          <p:cNvSpPr>
            <a:spLocks noGrp="1"/>
          </p:cNvSpPr>
          <p:nvPr>
            <p:ph type="sldNum" sz="quarter" idx="5"/>
          </p:nvPr>
        </p:nvSpPr>
        <p:spPr/>
        <p:txBody>
          <a:bodyPr/>
          <a:lstStyle/>
          <a:p>
            <a:fld id="{4AD7FFEA-2238-4D13-BCEB-4374095B3068}" type="slidenum">
              <a:rPr lang="nl-NL" smtClean="0"/>
              <a:pPr/>
              <a:t>10</a:t>
            </a:fld>
            <a:endParaRPr lang="nl-NL"/>
          </a:p>
        </p:txBody>
      </p:sp>
    </p:spTree>
    <p:extLst>
      <p:ext uri="{BB962C8B-B14F-4D97-AF65-F5344CB8AC3E}">
        <p14:creationId xmlns:p14="http://schemas.microsoft.com/office/powerpoint/2010/main" val="4174712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26E165-5D62-4481-96F2-7CD8670EFA10}"/>
              </a:ext>
            </a:extLst>
          </p:cNvPr>
          <p:cNvSpPr>
            <a:spLocks noGrp="1"/>
          </p:cNvSpPr>
          <p:nvPr>
            <p:ph type="ctrTitle"/>
          </p:nvPr>
        </p:nvSpPr>
        <p:spPr>
          <a:xfrm>
            <a:off x="1143000" y="1122363"/>
            <a:ext cx="6858000" cy="2387600"/>
          </a:xfrm>
        </p:spPr>
        <p:txBody>
          <a:bodyPr anchor="b"/>
          <a:lstStyle>
            <a:lvl1pPr algn="ctr">
              <a:defRPr sz="4500"/>
            </a:lvl1pPr>
          </a:lstStyle>
          <a:p>
            <a:r>
              <a:rPr lang="nl-NL"/>
              <a:t>Klik om stijl te bewerken</a:t>
            </a:r>
            <a:endParaRPr lang="en-NL"/>
          </a:p>
        </p:txBody>
      </p:sp>
      <p:sp>
        <p:nvSpPr>
          <p:cNvPr id="3" name="Ondertitel 2">
            <a:extLst>
              <a:ext uri="{FF2B5EF4-FFF2-40B4-BE49-F238E27FC236}">
                <a16:creationId xmlns:a16="http://schemas.microsoft.com/office/drawing/2014/main" id="{1EA35A40-8E3E-44B5-89B5-F1D150EC211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NL"/>
          </a:p>
        </p:txBody>
      </p:sp>
      <p:sp>
        <p:nvSpPr>
          <p:cNvPr id="4" name="Tijdelijke aanduiding voor datum 3">
            <a:extLst>
              <a:ext uri="{FF2B5EF4-FFF2-40B4-BE49-F238E27FC236}">
                <a16:creationId xmlns:a16="http://schemas.microsoft.com/office/drawing/2014/main" id="{97DE1D47-B8F5-4D93-80C2-514469586F95}"/>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8D3BC98B-D1C2-4CAD-81F8-89AD155CB06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07EC1B41-DA96-47CB-A449-68CD25E2A2CC}"/>
              </a:ext>
            </a:extLst>
          </p:cNvPr>
          <p:cNvSpPr>
            <a:spLocks noGrp="1"/>
          </p:cNvSpPr>
          <p:nvPr>
            <p:ph type="sldNum" sz="quarter" idx="12"/>
          </p:nvPr>
        </p:nvSpPr>
        <p:spPr/>
        <p:txBody>
          <a:bodyPr/>
          <a:lstStyle/>
          <a:p>
            <a:fld id="{01222468-D19A-4707-B488-EDA48313789E}" type="slidenum">
              <a:rPr lang="en-NL" smtClean="0"/>
              <a:t>‹nr.›</a:t>
            </a:fld>
            <a:endParaRPr lang="en-NL"/>
          </a:p>
        </p:txBody>
      </p:sp>
      <p:sp>
        <p:nvSpPr>
          <p:cNvPr id="7" name="Subtitle 2">
            <a:extLst>
              <a:ext uri="{FF2B5EF4-FFF2-40B4-BE49-F238E27FC236}">
                <a16:creationId xmlns:a16="http://schemas.microsoft.com/office/drawing/2014/main" id="{51CBFE62-32CF-4521-BD56-EF91EEC99DF0}"/>
              </a:ext>
            </a:extLst>
          </p:cNvPr>
          <p:cNvSpPr>
            <a:spLocks noGrp="1"/>
          </p:cNvSpPr>
          <p:nvPr>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8" name="Date Placeholder 1">
            <a:extLst>
              <a:ext uri="{FF2B5EF4-FFF2-40B4-BE49-F238E27FC236}">
                <a16:creationId xmlns:a16="http://schemas.microsoft.com/office/drawing/2014/main" id="{E17BE55F-41ED-4227-9B08-4BAB75497B90}"/>
              </a:ext>
            </a:extLst>
          </p:cNvPr>
          <p:cNvSpPr>
            <a:spLocks noGrp="1"/>
          </p:cNvSpPr>
          <p:nvPr>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9" name="Title 4">
            <a:extLst>
              <a:ext uri="{FF2B5EF4-FFF2-40B4-BE49-F238E27FC236}">
                <a16:creationId xmlns:a16="http://schemas.microsoft.com/office/drawing/2014/main" id="{4022C478-EEF4-4C93-811A-5E366A8EABF0}"/>
              </a:ext>
            </a:extLst>
          </p:cNvPr>
          <p:cNvSpPr>
            <a:spLocks noGrp="1"/>
          </p:cNvSpPr>
          <p:nvPr>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3333116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E065FB-18DD-4F5A-9AC7-97731F60235F}"/>
              </a:ext>
            </a:extLst>
          </p:cNvPr>
          <p:cNvSpPr>
            <a:spLocks noGrp="1"/>
          </p:cNvSpPr>
          <p:nvPr>
            <p:ph type="title"/>
          </p:nvPr>
        </p:nvSpPr>
        <p:spPr/>
        <p:txBody>
          <a:bodyPr/>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4D75615B-8DAE-43E4-824A-AA7B976235F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DBFB4EC-C0D2-478D-ABE6-129B3EBD2FED}"/>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04A258F2-F9CC-48B2-97E5-F9BB899E6849}"/>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E0A54F4-FBED-4919-8FB9-BFF039EE346D}"/>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72967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E8BA72C-B6CB-4703-9E88-828C718707EC}"/>
              </a:ext>
            </a:extLst>
          </p:cNvPr>
          <p:cNvSpPr>
            <a:spLocks noGrp="1"/>
          </p:cNvSpPr>
          <p:nvPr>
            <p:ph type="title" orient="vert"/>
          </p:nvPr>
        </p:nvSpPr>
        <p:spPr>
          <a:xfrm>
            <a:off x="6543675" y="365125"/>
            <a:ext cx="1971675" cy="5811838"/>
          </a:xfrm>
        </p:spPr>
        <p:txBody>
          <a:bodyPr vert="eaVert"/>
          <a:lstStyle/>
          <a:p>
            <a:r>
              <a:rPr lang="nl-NL"/>
              <a:t>Klik om stijl te bewerken</a:t>
            </a:r>
            <a:endParaRPr lang="en-NL"/>
          </a:p>
        </p:txBody>
      </p:sp>
      <p:sp>
        <p:nvSpPr>
          <p:cNvPr id="3" name="Tijdelijke aanduiding voor verticale tekst 2">
            <a:extLst>
              <a:ext uri="{FF2B5EF4-FFF2-40B4-BE49-F238E27FC236}">
                <a16:creationId xmlns:a16="http://schemas.microsoft.com/office/drawing/2014/main" id="{195CFE87-E99B-4D2A-9C6F-528DA8EA8B80}"/>
              </a:ext>
            </a:extLst>
          </p:cNvPr>
          <p:cNvSpPr>
            <a:spLocks noGrp="1"/>
          </p:cNvSpPr>
          <p:nvPr>
            <p:ph type="body" orient="vert" idx="1"/>
          </p:nvPr>
        </p:nvSpPr>
        <p:spPr>
          <a:xfrm>
            <a:off x="628650" y="365125"/>
            <a:ext cx="5800725"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E0C72082-04A6-4F77-ACCC-03BCD9BEF051}"/>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8065510A-116B-4EE8-8A86-2AE1DC52AD01}"/>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CC7C19A2-D3F2-44C5-B260-0C16063BEC81}"/>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1064310323"/>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sp>
        <p:nvSpPr>
          <p:cNvPr id="11" name="Subtitle 2"/>
          <p:cNvSpPr>
            <a:spLocks noGrp="1"/>
          </p:cNvSpPr>
          <p:nvPr userDrawn="1">
            <p:ph type="subTitle" idx="1"/>
          </p:nvPr>
        </p:nvSpPr>
        <p:spPr>
          <a:xfrm>
            <a:off x="179512" y="5093695"/>
            <a:ext cx="3384376" cy="978205"/>
          </a:xfrm>
        </p:spPr>
        <p:txBody>
          <a:bodyPr anchor="ctr">
            <a:normAutofit/>
          </a:bodyPr>
          <a:lstStyle>
            <a:lvl1pPr marL="0" indent="0" algn="l">
              <a:buNone/>
              <a:defRPr sz="2400">
                <a:solidFill>
                  <a:srgbClr val="008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NL" dirty="0"/>
          </a:p>
        </p:txBody>
      </p:sp>
      <p:sp>
        <p:nvSpPr>
          <p:cNvPr id="2" name="Date Placeholder 1"/>
          <p:cNvSpPr>
            <a:spLocks noGrp="1"/>
          </p:cNvSpPr>
          <p:nvPr userDrawn="1">
            <p:ph type="dt" sz="half" idx="10"/>
          </p:nvPr>
        </p:nvSpPr>
        <p:spPr>
          <a:xfrm>
            <a:off x="6948264" y="5142780"/>
            <a:ext cx="2061592" cy="878508"/>
          </a:xfrm>
          <a:prstGeom prst="rect">
            <a:avLst/>
          </a:prstGeom>
        </p:spPr>
        <p:txBody>
          <a:bodyPr anchor="ctr"/>
          <a:lstStyle>
            <a:lvl1pPr algn="ctr">
              <a:defRPr sz="1400">
                <a:solidFill>
                  <a:srgbClr val="008080"/>
                </a:solidFill>
              </a:defRPr>
            </a:lvl1pPr>
          </a:lstStyle>
          <a:p>
            <a:fld id="{AC2BFD9A-25F4-4787-8A05-AC38006FFABD}" type="datetime1">
              <a:rPr lang="nl-NL" smtClean="0"/>
              <a:pPr/>
              <a:t>5-11-2020</a:t>
            </a:fld>
            <a:endParaRPr lang="nl-NL" dirty="0"/>
          </a:p>
        </p:txBody>
      </p:sp>
      <p:sp>
        <p:nvSpPr>
          <p:cNvPr id="5" name="Title 4"/>
          <p:cNvSpPr>
            <a:spLocks noGrp="1"/>
          </p:cNvSpPr>
          <p:nvPr userDrawn="1">
            <p:ph type="title"/>
          </p:nvPr>
        </p:nvSpPr>
        <p:spPr>
          <a:xfrm>
            <a:off x="2051720" y="3745004"/>
            <a:ext cx="7092280" cy="1143000"/>
          </a:xfrm>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1060996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buClr>
                <a:srgbClr val="008080"/>
              </a:buClr>
              <a:defRPr>
                <a:solidFill>
                  <a:schemeClr val="tx1"/>
                </a:solidFill>
                <a:latin typeface="Syntax LT Std" pitchFamily="34" charset="0"/>
              </a:defRPr>
            </a:lvl1pPr>
            <a:lvl2pPr>
              <a:buClr>
                <a:srgbClr val="008080"/>
              </a:buClr>
              <a:defRPr>
                <a:solidFill>
                  <a:schemeClr val="tx1"/>
                </a:solidFill>
                <a:latin typeface="Syntax LT Std" pitchFamily="34" charset="0"/>
              </a:defRPr>
            </a:lvl2pPr>
            <a:lvl3pPr>
              <a:buClr>
                <a:srgbClr val="008080"/>
              </a:buClr>
              <a:defRPr>
                <a:solidFill>
                  <a:schemeClr val="tx1"/>
                </a:solidFill>
                <a:latin typeface="Syntax LT Std" pitchFamily="34" charset="0"/>
              </a:defRPr>
            </a:lvl3pPr>
            <a:lvl4pPr>
              <a:buClr>
                <a:srgbClr val="008080"/>
              </a:buClr>
              <a:defRPr>
                <a:solidFill>
                  <a:schemeClr val="tx1"/>
                </a:solidFill>
                <a:latin typeface="Syntax LT Std" pitchFamily="34" charset="0"/>
              </a:defRPr>
            </a:lvl4pPr>
            <a:lvl5pPr>
              <a:buClr>
                <a:srgbClr val="008080"/>
              </a:buClr>
              <a:defRPr>
                <a:solidFill>
                  <a:schemeClr val="tx1"/>
                </a:solidFill>
                <a:latin typeface="Syntax LT Std" pitchFamily="34" charset="0"/>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itle 6"/>
          <p:cNvSpPr>
            <a:spLocks noGrp="1"/>
          </p:cNvSpPr>
          <p:nvPr>
            <p:ph type="title"/>
          </p:nvPr>
        </p:nvSpPr>
        <p:spPr/>
        <p:txBody>
          <a:bodyPr/>
          <a:lstStyle>
            <a:lvl1pPr>
              <a:defRPr cap="none" baseline="0">
                <a:solidFill>
                  <a:srgbClr val="008080"/>
                </a:solidFill>
              </a:defRPr>
            </a:lvl1pPr>
          </a:lstStyle>
          <a:p>
            <a:r>
              <a:rPr lang="en-US"/>
              <a:t>Click to edit Master title style</a:t>
            </a:r>
            <a:endParaRPr lang="nl-NL" dirty="0"/>
          </a:p>
        </p:txBody>
      </p:sp>
    </p:spTree>
    <p:extLst>
      <p:ext uri="{BB962C8B-B14F-4D97-AF65-F5344CB8AC3E}">
        <p14:creationId xmlns:p14="http://schemas.microsoft.com/office/powerpoint/2010/main" val="296504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58C9A-842A-4AB3-AE00-203BFFFE6E0E}"/>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613C871B-8909-4FF1-AC3E-3FB7F16620D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22B3EFC5-E8AC-42EC-BB7D-04B409981797}"/>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5FC5F42C-A7CA-4F96-AF14-D728F2930283}"/>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72A4D13B-886B-4E49-90EC-DAB90EB08A5E}"/>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6652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902CF1-53B1-4811-A143-1D5FF501C644}"/>
              </a:ext>
            </a:extLst>
          </p:cNvPr>
          <p:cNvSpPr>
            <a:spLocks noGrp="1"/>
          </p:cNvSpPr>
          <p:nvPr>
            <p:ph type="title"/>
          </p:nvPr>
        </p:nvSpPr>
        <p:spPr>
          <a:xfrm>
            <a:off x="623888" y="1709739"/>
            <a:ext cx="7886700" cy="2852737"/>
          </a:xfrm>
        </p:spPr>
        <p:txBody>
          <a:bodyPr anchor="b"/>
          <a:lstStyle>
            <a:lvl1pPr>
              <a:defRPr sz="4500"/>
            </a:lvl1p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88ADBEA0-C6AF-43E7-9C1A-ED62006EF9F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4137D23-27B2-48D5-9B8C-90A517FD863C}"/>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1C4BE74E-27EF-485D-B34C-351681DBCF25}"/>
              </a:ext>
            </a:extLst>
          </p:cNvPr>
          <p:cNvSpPr>
            <a:spLocks noGrp="1"/>
          </p:cNvSpPr>
          <p:nvPr>
            <p:ph type="ftr" sz="quarter" idx="11"/>
          </p:nvPr>
        </p:nvSpPr>
        <p:spPr/>
        <p:txBody>
          <a:bodyPr/>
          <a:lstStyle/>
          <a:p>
            <a:endParaRPr lang="en-NL"/>
          </a:p>
        </p:txBody>
      </p:sp>
      <p:sp>
        <p:nvSpPr>
          <p:cNvPr id="6" name="Tijdelijke aanduiding voor dianummer 5">
            <a:extLst>
              <a:ext uri="{FF2B5EF4-FFF2-40B4-BE49-F238E27FC236}">
                <a16:creationId xmlns:a16="http://schemas.microsoft.com/office/drawing/2014/main" id="{1BE62A48-A417-4B99-9922-280248942418}"/>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4050617529"/>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303EC-260D-4522-9A24-75FEB17B8452}"/>
              </a:ext>
            </a:extLst>
          </p:cNvPr>
          <p:cNvSpPr>
            <a:spLocks noGrp="1"/>
          </p:cNvSpPr>
          <p:nvPr>
            <p:ph type="title"/>
          </p:nvPr>
        </p:nvSpPr>
        <p:spPr/>
        <p:txBody>
          <a:body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33D4938C-DE99-46AA-8C20-BF6BC20DF553}"/>
              </a:ext>
            </a:extLst>
          </p:cNvPr>
          <p:cNvSpPr>
            <a:spLocks noGrp="1"/>
          </p:cNvSpPr>
          <p:nvPr>
            <p:ph sz="half" idx="1"/>
          </p:nvPr>
        </p:nvSpPr>
        <p:spPr>
          <a:xfrm>
            <a:off x="6286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inhoud 3">
            <a:extLst>
              <a:ext uri="{FF2B5EF4-FFF2-40B4-BE49-F238E27FC236}">
                <a16:creationId xmlns:a16="http://schemas.microsoft.com/office/drawing/2014/main" id="{4BCC6AC3-854B-4581-9BA7-C305994AC081}"/>
              </a:ext>
            </a:extLst>
          </p:cNvPr>
          <p:cNvSpPr>
            <a:spLocks noGrp="1"/>
          </p:cNvSpPr>
          <p:nvPr>
            <p:ph sz="half" idx="2"/>
          </p:nvPr>
        </p:nvSpPr>
        <p:spPr>
          <a:xfrm>
            <a:off x="4629150" y="1825625"/>
            <a:ext cx="38862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datum 4">
            <a:extLst>
              <a:ext uri="{FF2B5EF4-FFF2-40B4-BE49-F238E27FC236}">
                <a16:creationId xmlns:a16="http://schemas.microsoft.com/office/drawing/2014/main" id="{FD11134F-0BA8-4014-8A06-43E06916A1A8}"/>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BC1F9536-77D6-45B4-9229-0C6EDDEC210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5640E60-2B73-49EB-B5C6-CC06E5CDE4AA}"/>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16292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574B1D-6EE9-4902-A922-61DE446BBC7D}"/>
              </a:ext>
            </a:extLst>
          </p:cNvPr>
          <p:cNvSpPr>
            <a:spLocks noGrp="1"/>
          </p:cNvSpPr>
          <p:nvPr>
            <p:ph type="title"/>
          </p:nvPr>
        </p:nvSpPr>
        <p:spPr>
          <a:xfrm>
            <a:off x="629841" y="365126"/>
            <a:ext cx="7886700" cy="1325563"/>
          </a:xfrm>
        </p:spPr>
        <p:txBody>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A4BC5BFB-4CA9-4F7C-B5BB-32614FA0AF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85AEE60-0D51-46EF-B204-F4CF2C4A8FBE}"/>
              </a:ext>
            </a:extLst>
          </p:cNvPr>
          <p:cNvSpPr>
            <a:spLocks noGrp="1"/>
          </p:cNvSpPr>
          <p:nvPr>
            <p:ph sz="half" idx="2"/>
          </p:nvPr>
        </p:nvSpPr>
        <p:spPr>
          <a:xfrm>
            <a:off x="629842" y="2505075"/>
            <a:ext cx="3868340"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5" name="Tijdelijke aanduiding voor tekst 4">
            <a:extLst>
              <a:ext uri="{FF2B5EF4-FFF2-40B4-BE49-F238E27FC236}">
                <a16:creationId xmlns:a16="http://schemas.microsoft.com/office/drawing/2014/main" id="{5AABAE65-4673-4D0E-B0B7-78B0F342B5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4439B98-C5F2-4CAC-B257-06876A2668D2}"/>
              </a:ext>
            </a:extLst>
          </p:cNvPr>
          <p:cNvSpPr>
            <a:spLocks noGrp="1"/>
          </p:cNvSpPr>
          <p:nvPr>
            <p:ph sz="quarter" idx="4"/>
          </p:nvPr>
        </p:nvSpPr>
        <p:spPr>
          <a:xfrm>
            <a:off x="4629150" y="2505075"/>
            <a:ext cx="3887391"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7" name="Tijdelijke aanduiding voor datum 6">
            <a:extLst>
              <a:ext uri="{FF2B5EF4-FFF2-40B4-BE49-F238E27FC236}">
                <a16:creationId xmlns:a16="http://schemas.microsoft.com/office/drawing/2014/main" id="{83ABDBA8-94A4-44FF-AC10-758B4D3F2AEE}"/>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8" name="Tijdelijke aanduiding voor voettekst 7">
            <a:extLst>
              <a:ext uri="{FF2B5EF4-FFF2-40B4-BE49-F238E27FC236}">
                <a16:creationId xmlns:a16="http://schemas.microsoft.com/office/drawing/2014/main" id="{7D299053-DA2E-480A-8881-8D1D633BA284}"/>
              </a:ext>
            </a:extLst>
          </p:cNvPr>
          <p:cNvSpPr>
            <a:spLocks noGrp="1"/>
          </p:cNvSpPr>
          <p:nvPr>
            <p:ph type="ftr" sz="quarter" idx="11"/>
          </p:nvPr>
        </p:nvSpPr>
        <p:spPr/>
        <p:txBody>
          <a:bodyPr/>
          <a:lstStyle/>
          <a:p>
            <a:endParaRPr lang="en-NL"/>
          </a:p>
        </p:txBody>
      </p:sp>
      <p:sp>
        <p:nvSpPr>
          <p:cNvPr id="9" name="Tijdelijke aanduiding voor dianummer 8">
            <a:extLst>
              <a:ext uri="{FF2B5EF4-FFF2-40B4-BE49-F238E27FC236}">
                <a16:creationId xmlns:a16="http://schemas.microsoft.com/office/drawing/2014/main" id="{833C5B1D-4681-498E-B700-BC16CA18E3FB}"/>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218832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47055-3BC3-446E-B8F1-CD4206C3E53B}"/>
              </a:ext>
            </a:extLst>
          </p:cNvPr>
          <p:cNvSpPr>
            <a:spLocks noGrp="1"/>
          </p:cNvSpPr>
          <p:nvPr>
            <p:ph type="title"/>
          </p:nvPr>
        </p:nvSpPr>
        <p:spPr/>
        <p:txBody>
          <a:bodyPr/>
          <a:lstStyle/>
          <a:p>
            <a:r>
              <a:rPr lang="nl-NL"/>
              <a:t>Klik om stijl te bewerken</a:t>
            </a:r>
            <a:endParaRPr lang="en-NL"/>
          </a:p>
        </p:txBody>
      </p:sp>
      <p:sp>
        <p:nvSpPr>
          <p:cNvPr id="3" name="Tijdelijke aanduiding voor datum 2">
            <a:extLst>
              <a:ext uri="{FF2B5EF4-FFF2-40B4-BE49-F238E27FC236}">
                <a16:creationId xmlns:a16="http://schemas.microsoft.com/office/drawing/2014/main" id="{DA15603F-C130-4CAE-B6CC-66B8DAD1BAEA}"/>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4" name="Tijdelijke aanduiding voor voettekst 3">
            <a:extLst>
              <a:ext uri="{FF2B5EF4-FFF2-40B4-BE49-F238E27FC236}">
                <a16:creationId xmlns:a16="http://schemas.microsoft.com/office/drawing/2014/main" id="{36A577A1-9E3E-4F62-A3CA-6172F7504282}"/>
              </a:ext>
            </a:extLst>
          </p:cNvPr>
          <p:cNvSpPr>
            <a:spLocks noGrp="1"/>
          </p:cNvSpPr>
          <p:nvPr>
            <p:ph type="ftr" sz="quarter" idx="11"/>
          </p:nvPr>
        </p:nvSpPr>
        <p:spPr/>
        <p:txBody>
          <a:bodyPr/>
          <a:lstStyle/>
          <a:p>
            <a:endParaRPr lang="en-NL"/>
          </a:p>
        </p:txBody>
      </p:sp>
      <p:sp>
        <p:nvSpPr>
          <p:cNvPr id="5" name="Tijdelijke aanduiding voor dianummer 4">
            <a:extLst>
              <a:ext uri="{FF2B5EF4-FFF2-40B4-BE49-F238E27FC236}">
                <a16:creationId xmlns:a16="http://schemas.microsoft.com/office/drawing/2014/main" id="{83269784-AB69-4A72-83F4-2FCD016AF92D}"/>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365839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7C27DBE-79AA-4DC9-96C3-D1A331772DB7}"/>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3" name="Tijdelijke aanduiding voor voettekst 2">
            <a:extLst>
              <a:ext uri="{FF2B5EF4-FFF2-40B4-BE49-F238E27FC236}">
                <a16:creationId xmlns:a16="http://schemas.microsoft.com/office/drawing/2014/main" id="{5635A323-A0B6-43D5-99F6-0E4B7CF5D470}"/>
              </a:ext>
            </a:extLst>
          </p:cNvPr>
          <p:cNvSpPr>
            <a:spLocks noGrp="1"/>
          </p:cNvSpPr>
          <p:nvPr>
            <p:ph type="ftr" sz="quarter" idx="11"/>
          </p:nvPr>
        </p:nvSpPr>
        <p:spPr/>
        <p:txBody>
          <a:bodyPr/>
          <a:lstStyle/>
          <a:p>
            <a:endParaRPr lang="en-NL"/>
          </a:p>
        </p:txBody>
      </p:sp>
      <p:sp>
        <p:nvSpPr>
          <p:cNvPr id="4" name="Tijdelijke aanduiding voor dianummer 3">
            <a:extLst>
              <a:ext uri="{FF2B5EF4-FFF2-40B4-BE49-F238E27FC236}">
                <a16:creationId xmlns:a16="http://schemas.microsoft.com/office/drawing/2014/main" id="{05899384-F9B7-4B18-A911-F3868A0EC6BE}"/>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51207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080795-0683-44BC-9951-8D878D04DC7C}"/>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inhoud 2">
            <a:extLst>
              <a:ext uri="{FF2B5EF4-FFF2-40B4-BE49-F238E27FC236}">
                <a16:creationId xmlns:a16="http://schemas.microsoft.com/office/drawing/2014/main" id="{D323043F-A4AC-4DA9-B7AF-F3E8F3CA98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tekst 3">
            <a:extLst>
              <a:ext uri="{FF2B5EF4-FFF2-40B4-BE49-F238E27FC236}">
                <a16:creationId xmlns:a16="http://schemas.microsoft.com/office/drawing/2014/main" id="{C1CF3482-46EE-4F77-AD2D-18104046247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4C100C9-4BEA-4576-A90B-622DB5F489EC}"/>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03258E99-BAB1-4562-AA2F-B56AFA9C71B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11174AB7-F467-44FB-BF50-B1F209524C22}"/>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2398061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0035F9-7C51-420B-AF16-06BCE46FD195}"/>
              </a:ext>
            </a:extLst>
          </p:cNvPr>
          <p:cNvSpPr>
            <a:spLocks noGrp="1"/>
          </p:cNvSpPr>
          <p:nvPr>
            <p:ph type="title"/>
          </p:nvPr>
        </p:nvSpPr>
        <p:spPr>
          <a:xfrm>
            <a:off x="629841" y="457200"/>
            <a:ext cx="2949178" cy="1600200"/>
          </a:xfrm>
        </p:spPr>
        <p:txBody>
          <a:bodyPr anchor="b"/>
          <a:lstStyle>
            <a:lvl1pPr>
              <a:defRPr sz="2400"/>
            </a:lvl1pPr>
          </a:lstStyle>
          <a:p>
            <a:r>
              <a:rPr lang="nl-NL"/>
              <a:t>Klik om stijl te bewerken</a:t>
            </a:r>
            <a:endParaRPr lang="en-NL"/>
          </a:p>
        </p:txBody>
      </p:sp>
      <p:sp>
        <p:nvSpPr>
          <p:cNvPr id="3" name="Tijdelijke aanduiding voor afbeelding 2">
            <a:extLst>
              <a:ext uri="{FF2B5EF4-FFF2-40B4-BE49-F238E27FC236}">
                <a16:creationId xmlns:a16="http://schemas.microsoft.com/office/drawing/2014/main" id="{4CE58800-C81F-44A5-BA7C-7AD007D458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ijdelijke aanduiding voor tekst 3">
            <a:extLst>
              <a:ext uri="{FF2B5EF4-FFF2-40B4-BE49-F238E27FC236}">
                <a16:creationId xmlns:a16="http://schemas.microsoft.com/office/drawing/2014/main" id="{BB749AF7-D487-4923-AEC6-FB7F6F5CE91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1F4CE160-1CEA-4584-A8FE-333A90B61623}"/>
              </a:ext>
            </a:extLst>
          </p:cNvPr>
          <p:cNvSpPr>
            <a:spLocks noGrp="1"/>
          </p:cNvSpPr>
          <p:nvPr>
            <p:ph type="dt" sz="half" idx="10"/>
          </p:nvPr>
        </p:nvSpPr>
        <p:spPr/>
        <p:txBody>
          <a:bodyPr/>
          <a:lstStyle/>
          <a:p>
            <a:fld id="{592F7374-05C7-44A5-810C-143878B86AB6}" type="datetimeFigureOut">
              <a:rPr lang="en-NL" smtClean="0"/>
              <a:t>05/11/2020</a:t>
            </a:fld>
            <a:endParaRPr lang="en-NL"/>
          </a:p>
        </p:txBody>
      </p:sp>
      <p:sp>
        <p:nvSpPr>
          <p:cNvPr id="6" name="Tijdelijke aanduiding voor voettekst 5">
            <a:extLst>
              <a:ext uri="{FF2B5EF4-FFF2-40B4-BE49-F238E27FC236}">
                <a16:creationId xmlns:a16="http://schemas.microsoft.com/office/drawing/2014/main" id="{9F90C3A6-E0D5-40C8-8A8C-CBD2DD4074C2}"/>
              </a:ext>
            </a:extLst>
          </p:cNvPr>
          <p:cNvSpPr>
            <a:spLocks noGrp="1"/>
          </p:cNvSpPr>
          <p:nvPr>
            <p:ph type="ftr" sz="quarter" idx="11"/>
          </p:nvPr>
        </p:nvSpPr>
        <p:spPr/>
        <p:txBody>
          <a:bodyPr/>
          <a:lstStyle/>
          <a:p>
            <a:endParaRPr lang="en-NL"/>
          </a:p>
        </p:txBody>
      </p:sp>
      <p:sp>
        <p:nvSpPr>
          <p:cNvPr id="7" name="Tijdelijke aanduiding voor dianummer 6">
            <a:extLst>
              <a:ext uri="{FF2B5EF4-FFF2-40B4-BE49-F238E27FC236}">
                <a16:creationId xmlns:a16="http://schemas.microsoft.com/office/drawing/2014/main" id="{9D74B7A2-2FF6-43BE-9B0A-791311A64C7B}"/>
              </a:ext>
            </a:extLst>
          </p:cNvPr>
          <p:cNvSpPr>
            <a:spLocks noGrp="1"/>
          </p:cNvSpPr>
          <p:nvPr>
            <p:ph type="sldNum" sz="quarter" idx="12"/>
          </p:nvPr>
        </p:nvSpPr>
        <p:spPr/>
        <p:txBody>
          <a:bodyPr/>
          <a:lstStyle/>
          <a:p>
            <a:fld id="{01222468-D19A-4707-B488-EDA48313789E}" type="slidenum">
              <a:rPr lang="en-NL" smtClean="0"/>
              <a:t>‹nr.›</a:t>
            </a:fld>
            <a:endParaRPr lang="en-NL"/>
          </a:p>
        </p:txBody>
      </p:sp>
    </p:spTree>
    <p:extLst>
      <p:ext uri="{BB962C8B-B14F-4D97-AF65-F5344CB8AC3E}">
        <p14:creationId xmlns:p14="http://schemas.microsoft.com/office/powerpoint/2010/main" val="714954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3223455-6CFF-4B00-AB79-117A20B51CA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a:t>Klik om stijl te bewerken</a:t>
            </a:r>
            <a:endParaRPr lang="en-NL"/>
          </a:p>
        </p:txBody>
      </p:sp>
      <p:sp>
        <p:nvSpPr>
          <p:cNvPr id="3" name="Tijdelijke aanduiding voor tekst 2">
            <a:extLst>
              <a:ext uri="{FF2B5EF4-FFF2-40B4-BE49-F238E27FC236}">
                <a16:creationId xmlns:a16="http://schemas.microsoft.com/office/drawing/2014/main" id="{374A8D50-1C35-4F3B-9EEF-A5BD20F0C8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NL"/>
          </a:p>
        </p:txBody>
      </p:sp>
      <p:sp>
        <p:nvSpPr>
          <p:cNvPr id="4" name="Tijdelijke aanduiding voor datum 3">
            <a:extLst>
              <a:ext uri="{FF2B5EF4-FFF2-40B4-BE49-F238E27FC236}">
                <a16:creationId xmlns:a16="http://schemas.microsoft.com/office/drawing/2014/main" id="{AE4D576D-0448-45C8-B8E8-498E4AEF5DC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2F7374-05C7-44A5-810C-143878B86AB6}" type="datetimeFigureOut">
              <a:rPr lang="en-NL" smtClean="0"/>
              <a:t>05/11/2020</a:t>
            </a:fld>
            <a:endParaRPr lang="en-NL"/>
          </a:p>
        </p:txBody>
      </p:sp>
      <p:sp>
        <p:nvSpPr>
          <p:cNvPr id="5" name="Tijdelijke aanduiding voor voettekst 4">
            <a:extLst>
              <a:ext uri="{FF2B5EF4-FFF2-40B4-BE49-F238E27FC236}">
                <a16:creationId xmlns:a16="http://schemas.microsoft.com/office/drawing/2014/main" id="{ACB28B1D-8136-464D-9C32-5C49E4176A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L"/>
          </a:p>
        </p:txBody>
      </p:sp>
      <p:sp>
        <p:nvSpPr>
          <p:cNvPr id="6" name="Tijdelijke aanduiding voor dianummer 5">
            <a:extLst>
              <a:ext uri="{FF2B5EF4-FFF2-40B4-BE49-F238E27FC236}">
                <a16:creationId xmlns:a16="http://schemas.microsoft.com/office/drawing/2014/main" id="{32B164BA-5486-4ABE-AD7D-2231E2E857F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222468-D19A-4707-B488-EDA48313789E}" type="slidenum">
              <a:rPr lang="en-NL" smtClean="0"/>
              <a:t>‹nr.›</a:t>
            </a:fld>
            <a:endParaRPr lang="en-NL"/>
          </a:p>
        </p:txBody>
      </p:sp>
      <p:pic>
        <p:nvPicPr>
          <p:cNvPr id="7" name="Tijdelijke aanduiding voor inhoud 4">
            <a:extLst>
              <a:ext uri="{FF2B5EF4-FFF2-40B4-BE49-F238E27FC236}">
                <a16:creationId xmlns:a16="http://schemas.microsoft.com/office/drawing/2014/main" id="{48CFFE92-667A-4C1C-9CCA-C7C74FCBD3CB}"/>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85003" y="5812553"/>
            <a:ext cx="459057" cy="830530"/>
          </a:xfrm>
          <a:prstGeom prst="rect">
            <a:avLst/>
          </a:prstGeom>
        </p:spPr>
      </p:pic>
    </p:spTree>
    <p:extLst>
      <p:ext uri="{BB962C8B-B14F-4D97-AF65-F5344CB8AC3E}">
        <p14:creationId xmlns:p14="http://schemas.microsoft.com/office/powerpoint/2010/main" val="194194136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50" r:id="rId13"/>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4.jpe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shboard-bladboard.herokuapp.com/"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eg"/><Relationship Id="rId7" Type="http://schemas.openxmlformats.org/officeDocument/2006/relationships/image" Target="../media/image34.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Clmnfjcl4g?feature=oembed"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rgbClr val="008080"/>
              </a:solidFill>
            </a:endParaRPr>
          </a:p>
        </p:txBody>
      </p:sp>
      <p:pic>
        <p:nvPicPr>
          <p:cNvPr id="8" name="Picture 7" descr="WittePijlen_2"/>
          <p:cNvPicPr/>
          <p:nvPr/>
        </p:nvPicPr>
        <p:blipFill rotWithShape="1">
          <a:blip r:embed="rId3" cstate="print">
            <a:extLst>
              <a:ext uri="{28A0092B-C50C-407E-A947-70E740481C1C}">
                <a14:useLocalDpi xmlns:a14="http://schemas.microsoft.com/office/drawing/2010/main" val="0"/>
              </a:ext>
            </a:extLst>
          </a:blip>
          <a:srcRect l="5166" r="1112"/>
          <a:stretch/>
        </p:blipFill>
        <p:spPr bwMode="auto">
          <a:xfrm>
            <a:off x="0" y="3745005"/>
            <a:ext cx="9144000" cy="242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r>
              <a:rPr lang="nl-NL" dirty="0">
                <a:solidFill>
                  <a:srgbClr val="008080"/>
                </a:solidFill>
                <a:latin typeface="+mj-lt"/>
              </a:rPr>
              <a:t>Stop de droogte A2 </a:t>
            </a:r>
          </a:p>
        </p:txBody>
      </p:sp>
      <p:sp>
        <p:nvSpPr>
          <p:cNvPr id="3" name="Date Placeholder 2"/>
          <p:cNvSpPr>
            <a:spLocks noGrp="1"/>
          </p:cNvSpPr>
          <p:nvPr>
            <p:ph type="dt" sz="half" idx="10"/>
          </p:nvPr>
        </p:nvSpPr>
        <p:spPr/>
        <p:txBody>
          <a:bodyPr/>
          <a:lstStyle/>
          <a:p>
            <a:r>
              <a:rPr lang="nl-NL" sz="2000" dirty="0">
                <a:solidFill>
                  <a:srgbClr val="008080"/>
                </a:solidFill>
                <a:latin typeface="+mj-lt"/>
              </a:rPr>
              <a:t>05-11-2020</a:t>
            </a:r>
          </a:p>
        </p:txBody>
      </p:sp>
      <p:sp>
        <p:nvSpPr>
          <p:cNvPr id="4" name="Title 3"/>
          <p:cNvSpPr>
            <a:spLocks noGrp="1"/>
          </p:cNvSpPr>
          <p:nvPr>
            <p:ph type="title"/>
          </p:nvPr>
        </p:nvSpPr>
        <p:spPr/>
        <p:txBody>
          <a:bodyPr>
            <a:normAutofit/>
          </a:bodyPr>
          <a:lstStyle/>
          <a:p>
            <a:r>
              <a:rPr lang="en-US" sz="3600" b="1" dirty="0">
                <a:solidFill>
                  <a:srgbClr val="008080"/>
                </a:solidFill>
              </a:rPr>
              <a:t>  Groen, </a:t>
            </a:r>
            <a:r>
              <a:rPr lang="en-US" sz="3600" b="1" dirty="0" err="1">
                <a:solidFill>
                  <a:srgbClr val="008080"/>
                </a:solidFill>
              </a:rPr>
              <a:t>groener</a:t>
            </a:r>
            <a:r>
              <a:rPr lang="en-US" sz="3600" b="1" dirty="0">
                <a:solidFill>
                  <a:srgbClr val="008080"/>
                </a:solidFill>
              </a:rPr>
              <a:t>, </a:t>
            </a:r>
            <a:r>
              <a:rPr lang="en-US" sz="3600" b="1" dirty="0" err="1">
                <a:solidFill>
                  <a:srgbClr val="008080"/>
                </a:solidFill>
              </a:rPr>
              <a:t>groenst</a:t>
            </a:r>
            <a:r>
              <a:rPr lang="en-US" sz="3600" b="1" dirty="0">
                <a:solidFill>
                  <a:srgbClr val="008080"/>
                </a:solidFill>
              </a:rPr>
              <a:t>!</a:t>
            </a:r>
            <a:endParaRPr lang="nl-NL" sz="3600" b="1" dirty="0">
              <a:solidFill>
                <a:srgbClr val="008080"/>
              </a:solidFill>
            </a:endParaRPr>
          </a:p>
        </p:txBody>
      </p:sp>
      <p:sp>
        <p:nvSpPr>
          <p:cNvPr id="9" name="Date Placeholder 2">
            <a:extLst>
              <a:ext uri="{FF2B5EF4-FFF2-40B4-BE49-F238E27FC236}">
                <a16:creationId xmlns:a16="http://schemas.microsoft.com/office/drawing/2014/main" id="{B6B62507-A2B5-4D1D-9910-5F5CCD7B3EBA}"/>
              </a:ext>
            </a:extLst>
          </p:cNvPr>
          <p:cNvSpPr txBox="1">
            <a:spLocks/>
          </p:cNvSpPr>
          <p:nvPr/>
        </p:nvSpPr>
        <p:spPr>
          <a:xfrm>
            <a:off x="4067944" y="5087400"/>
            <a:ext cx="2061592" cy="1143000"/>
          </a:xfrm>
          <a:prstGeom prst="rect">
            <a:avLst/>
          </a:prstGeom>
        </p:spPr>
        <p:txBody>
          <a:bodyPr vert="horz" lIns="91440" tIns="45720" rIns="91440" bIns="45720" rtlCol="0" anchor="ctr"/>
          <a:lstStyle>
            <a:defPPr>
              <a:defRPr lang="en-NL"/>
            </a:defPPr>
            <a:lvl1pPr marL="0" algn="ctr" defTabSz="914400" rtl="0" eaLnBrk="1" latinLnBrk="0" hangingPunct="1">
              <a:defRPr sz="1400" kern="1200">
                <a:solidFill>
                  <a:srgbClr val="0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u="sng" dirty="0">
                <a:latin typeface="+mj-lt"/>
              </a:rPr>
              <a:t>Team 6</a:t>
            </a:r>
          </a:p>
          <a:p>
            <a:pPr algn="l"/>
            <a:r>
              <a:rPr lang="en-US" sz="1600" dirty="0">
                <a:latin typeface="+mj-lt"/>
              </a:rPr>
              <a:t>Simon </a:t>
            </a:r>
            <a:r>
              <a:rPr lang="en-US" sz="1600" dirty="0" err="1">
                <a:latin typeface="+mj-lt"/>
              </a:rPr>
              <a:t>Nouwens</a:t>
            </a:r>
            <a:endParaRPr lang="en-US" sz="1600" dirty="0">
              <a:latin typeface="+mj-lt"/>
            </a:endParaRPr>
          </a:p>
          <a:p>
            <a:pPr algn="l"/>
            <a:r>
              <a:rPr lang="en-US" sz="1600" dirty="0">
                <a:latin typeface="+mj-lt"/>
              </a:rPr>
              <a:t>T</a:t>
            </a:r>
            <a:r>
              <a:rPr lang="nl-NL" sz="1600" dirty="0" err="1">
                <a:latin typeface="+mj-lt"/>
              </a:rPr>
              <a:t>homas</a:t>
            </a:r>
            <a:r>
              <a:rPr lang="nl-NL" sz="1600" dirty="0">
                <a:latin typeface="+mj-lt"/>
              </a:rPr>
              <a:t> Deurloo</a:t>
            </a:r>
          </a:p>
          <a:p>
            <a:pPr algn="l"/>
            <a:r>
              <a:rPr lang="nl-NL" sz="1600" dirty="0">
                <a:latin typeface="+mj-lt"/>
              </a:rPr>
              <a:t>Valerie Demetriades</a:t>
            </a:r>
          </a:p>
          <a:p>
            <a:endParaRPr lang="nl-NL" dirty="0"/>
          </a:p>
        </p:txBody>
      </p:sp>
      <p:pic>
        <p:nvPicPr>
          <p:cNvPr id="5" name="Afbeelding 6">
            <a:extLst>
              <a:ext uri="{FF2B5EF4-FFF2-40B4-BE49-F238E27FC236}">
                <a16:creationId xmlns:a16="http://schemas.microsoft.com/office/drawing/2014/main" id="{32691A80-3C52-44E6-8ECB-6736EFF035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568279"/>
            <a:ext cx="2781672" cy="2857962"/>
          </a:xfrm>
          <a:prstGeom prst="rect">
            <a:avLst/>
          </a:prstGeom>
        </p:spPr>
      </p:pic>
    </p:spTree>
    <p:extLst>
      <p:ext uri="{BB962C8B-B14F-4D97-AF65-F5344CB8AC3E}">
        <p14:creationId xmlns:p14="http://schemas.microsoft.com/office/powerpoint/2010/main" val="126001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B433DB3-BAF0-4DB5-92E4-902F84079319}"/>
              </a:ext>
            </a:extLst>
          </p:cNvPr>
          <p:cNvPicPr>
            <a:picLocks noChangeAspect="1"/>
          </p:cNvPicPr>
          <p:nvPr/>
        </p:nvPicPr>
        <p:blipFill>
          <a:blip r:embed="rId3"/>
          <a:stretch>
            <a:fillRect/>
          </a:stretch>
        </p:blipFill>
        <p:spPr>
          <a:xfrm>
            <a:off x="539551" y="1196752"/>
            <a:ext cx="5620599" cy="5112568"/>
          </a:xfrm>
          <a:prstGeom prst="rect">
            <a:avLst/>
          </a:prstGeom>
        </p:spPr>
      </p:pic>
      <p:pic>
        <p:nvPicPr>
          <p:cNvPr id="5" name="Afbeelding 6">
            <a:extLst>
              <a:ext uri="{FF2B5EF4-FFF2-40B4-BE49-F238E27FC236}">
                <a16:creationId xmlns:a16="http://schemas.microsoft.com/office/drawing/2014/main" id="{15E2EC15-A40D-45F3-BCDC-873F282D5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EC1D731C-B5F7-4F73-B235-CE05A3942603}"/>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Financieel</a:t>
            </a:r>
            <a:r>
              <a:rPr lang="en-US" dirty="0">
                <a:solidFill>
                  <a:srgbClr val="008080"/>
                </a:solidFill>
              </a:rPr>
              <a:t> </a:t>
            </a:r>
            <a:r>
              <a:rPr lang="en-US" dirty="0" err="1">
                <a:solidFill>
                  <a:srgbClr val="008080"/>
                </a:solidFill>
              </a:rPr>
              <a:t>voordeel</a:t>
            </a:r>
            <a:endParaRPr lang="nl-NL" dirty="0">
              <a:solidFill>
                <a:srgbClr val="008080"/>
              </a:solidFill>
            </a:endParaRPr>
          </a:p>
        </p:txBody>
      </p:sp>
    </p:spTree>
    <p:extLst>
      <p:ext uri="{BB962C8B-B14F-4D97-AF65-F5344CB8AC3E}">
        <p14:creationId xmlns:p14="http://schemas.microsoft.com/office/powerpoint/2010/main" val="1780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6622A-9B44-4F03-A81A-D042DEA6DA67}"/>
              </a:ext>
            </a:extLst>
          </p:cNvPr>
          <p:cNvSpPr>
            <a:spLocks noGrp="1"/>
          </p:cNvSpPr>
          <p:nvPr>
            <p:ph idx="1"/>
          </p:nvPr>
        </p:nvSpPr>
        <p:spPr>
          <a:xfrm>
            <a:off x="628650" y="1703769"/>
            <a:ext cx="7886700" cy="4351338"/>
          </a:xfrm>
        </p:spPr>
        <p:txBody>
          <a:bodyPr/>
          <a:lstStyle/>
          <a:p>
            <a:pPr marL="0" indent="0">
              <a:buNone/>
            </a:pPr>
            <a:r>
              <a:rPr lang="en-US" sz="2800" b="1" dirty="0">
                <a:solidFill>
                  <a:schemeClr val="accent6">
                    <a:lumMod val="75000"/>
                  </a:schemeClr>
                </a:solidFill>
                <a:latin typeface="+mj-lt"/>
              </a:rPr>
              <a:t>Per 1000 EVI</a:t>
            </a:r>
          </a:p>
          <a:p>
            <a:endParaRPr lang="en-US" dirty="0"/>
          </a:p>
          <a:p>
            <a:endParaRPr lang="en-US" dirty="0"/>
          </a:p>
          <a:p>
            <a:pPr marL="1371600" lvl="4" indent="0">
              <a:buNone/>
            </a:pPr>
            <a:r>
              <a:rPr lang="en-US" sz="2400" dirty="0">
                <a:latin typeface="+mj-lt"/>
              </a:rPr>
              <a:t>-1.2 </a:t>
            </a:r>
            <a:r>
              <a:rPr lang="nl-NL" sz="2400" i="0" dirty="0">
                <a:solidFill>
                  <a:srgbClr val="222222"/>
                </a:solidFill>
                <a:effectLst/>
                <a:latin typeface="+mj-lt"/>
              </a:rPr>
              <a:t>°C</a:t>
            </a:r>
            <a:r>
              <a:rPr lang="en-US" sz="2400" dirty="0">
                <a:latin typeface="+mj-lt"/>
              </a:rPr>
              <a:t>  </a:t>
            </a:r>
          </a:p>
          <a:p>
            <a:pPr marL="1828800" lvl="4" indent="0">
              <a:buNone/>
            </a:pPr>
            <a:endParaRPr lang="en-US" dirty="0"/>
          </a:p>
          <a:p>
            <a:pPr marL="1828800" lvl="4" indent="0">
              <a:buNone/>
            </a:pPr>
            <a:endParaRPr lang="en-US" dirty="0"/>
          </a:p>
          <a:p>
            <a:pPr marL="1371600" lvl="4" indent="0">
              <a:buNone/>
            </a:pPr>
            <a:r>
              <a:rPr lang="en-US" sz="2400" dirty="0">
                <a:latin typeface="+mj-lt"/>
              </a:rPr>
              <a:t>+ 679 </a:t>
            </a:r>
            <a:r>
              <a:rPr lang="en-US" sz="2400" dirty="0" err="1">
                <a:latin typeface="+mj-lt"/>
              </a:rPr>
              <a:t>waarnemingen</a:t>
            </a:r>
            <a:endParaRPr lang="en-US" sz="2400" dirty="0">
              <a:latin typeface="+mj-lt"/>
            </a:endParaRPr>
          </a:p>
          <a:p>
            <a:pPr marL="1371600" lvl="4" indent="0">
              <a:buNone/>
            </a:pPr>
            <a:endParaRPr lang="en-US" dirty="0"/>
          </a:p>
          <a:p>
            <a:pPr lvl="4">
              <a:buFont typeface="Arial" panose="020B0604020202020204" pitchFamily="34" charset="0"/>
              <a:buChar char="•"/>
            </a:pPr>
            <a:endParaRPr lang="en-US" dirty="0"/>
          </a:p>
          <a:p>
            <a:pPr marL="1371600" lvl="4" indent="0">
              <a:buNone/>
            </a:pPr>
            <a:r>
              <a:rPr lang="nl-NL" sz="2400" dirty="0">
                <a:latin typeface="+mj-lt"/>
              </a:rPr>
              <a:t>20 € / m2 van grijs naar groen</a:t>
            </a:r>
          </a:p>
        </p:txBody>
      </p:sp>
      <p:pic>
        <p:nvPicPr>
          <p:cNvPr id="5" name="Graphic 4" descr="Line arrow Straight">
            <a:extLst>
              <a:ext uri="{FF2B5EF4-FFF2-40B4-BE49-F238E27FC236}">
                <a16:creationId xmlns:a16="http://schemas.microsoft.com/office/drawing/2014/main" id="{D12A97DB-0F1A-4040-B9D7-BD52BF2C6E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411760" y="1556792"/>
            <a:ext cx="576064" cy="576064"/>
          </a:xfrm>
          <a:prstGeom prst="rect">
            <a:avLst/>
          </a:prstGeom>
        </p:spPr>
      </p:pic>
      <p:pic>
        <p:nvPicPr>
          <p:cNvPr id="7" name="Graphic 6">
            <a:extLst>
              <a:ext uri="{FF2B5EF4-FFF2-40B4-BE49-F238E27FC236}">
                <a16:creationId xmlns:a16="http://schemas.microsoft.com/office/drawing/2014/main" id="{6BCD5065-A848-498F-90C6-7FBC284BD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7624" y="2603228"/>
            <a:ext cx="914400" cy="914400"/>
          </a:xfrm>
          <a:prstGeom prst="rect">
            <a:avLst/>
          </a:prstGeom>
        </p:spPr>
      </p:pic>
      <p:pic>
        <p:nvPicPr>
          <p:cNvPr id="9" name="Graphic 8">
            <a:extLst>
              <a:ext uri="{FF2B5EF4-FFF2-40B4-BE49-F238E27FC236}">
                <a16:creationId xmlns:a16="http://schemas.microsoft.com/office/drawing/2014/main" id="{04D9F147-8963-49AC-8C7F-12AA926D95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7624" y="3517628"/>
            <a:ext cx="914400" cy="914400"/>
          </a:xfrm>
          <a:prstGeom prst="rect">
            <a:avLst/>
          </a:prstGeom>
        </p:spPr>
      </p:pic>
      <p:pic>
        <p:nvPicPr>
          <p:cNvPr id="11" name="Graphic 10">
            <a:extLst>
              <a:ext uri="{FF2B5EF4-FFF2-40B4-BE49-F238E27FC236}">
                <a16:creationId xmlns:a16="http://schemas.microsoft.com/office/drawing/2014/main" id="{03CF89E2-2A14-4021-860F-D9935CCE30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87624" y="4417087"/>
            <a:ext cx="811539" cy="811539"/>
          </a:xfrm>
          <a:prstGeom prst="rect">
            <a:avLst/>
          </a:prstGeom>
        </p:spPr>
      </p:pic>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Effecten</a:t>
            </a:r>
            <a:r>
              <a:rPr lang="en-US" dirty="0">
                <a:solidFill>
                  <a:srgbClr val="008080"/>
                </a:solidFill>
              </a:rPr>
              <a:t> van EVI</a:t>
            </a:r>
            <a:endParaRPr lang="nl-NL" dirty="0">
              <a:solidFill>
                <a:srgbClr val="008080"/>
              </a:solidFill>
            </a:endParaRPr>
          </a:p>
        </p:txBody>
      </p:sp>
      <p:pic>
        <p:nvPicPr>
          <p:cNvPr id="13" name="Afbeelding 6">
            <a:extLst>
              <a:ext uri="{FF2B5EF4-FFF2-40B4-BE49-F238E27FC236}">
                <a16:creationId xmlns:a16="http://schemas.microsoft.com/office/drawing/2014/main" id="{8C571303-22A0-4ABB-B038-39750AC652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79806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A506E20-3B9E-49FB-86A6-48EB8E47AB34}"/>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Relatie</a:t>
            </a:r>
            <a:r>
              <a:rPr lang="en-US" dirty="0">
                <a:solidFill>
                  <a:srgbClr val="008080"/>
                </a:solidFill>
              </a:rPr>
              <a:t> EVI - % </a:t>
            </a:r>
            <a:r>
              <a:rPr lang="en-US" dirty="0" err="1">
                <a:solidFill>
                  <a:srgbClr val="008080"/>
                </a:solidFill>
              </a:rPr>
              <a:t>groen</a:t>
            </a:r>
            <a:endParaRPr lang="nl-NL" dirty="0">
              <a:solidFill>
                <a:srgbClr val="008080"/>
              </a:solidFill>
            </a:endParaRPr>
          </a:p>
        </p:txBody>
      </p:sp>
      <p:pic>
        <p:nvPicPr>
          <p:cNvPr id="6" name="Picture 5">
            <a:extLst>
              <a:ext uri="{FF2B5EF4-FFF2-40B4-BE49-F238E27FC236}">
                <a16:creationId xmlns:a16="http://schemas.microsoft.com/office/drawing/2014/main" id="{B39D06FC-53A0-48F2-8F28-4117FCF11017}"/>
              </a:ext>
            </a:extLst>
          </p:cNvPr>
          <p:cNvPicPr>
            <a:picLocks noChangeAspect="1"/>
          </p:cNvPicPr>
          <p:nvPr/>
        </p:nvPicPr>
        <p:blipFill>
          <a:blip r:embed="rId3"/>
          <a:stretch>
            <a:fillRect/>
          </a:stretch>
        </p:blipFill>
        <p:spPr>
          <a:xfrm>
            <a:off x="1475656" y="980728"/>
            <a:ext cx="5212308" cy="5254684"/>
          </a:xfrm>
          <a:prstGeom prst="rect">
            <a:avLst/>
          </a:prstGeom>
        </p:spPr>
      </p:pic>
      <p:pic>
        <p:nvPicPr>
          <p:cNvPr id="10" name="Afbeelding 6">
            <a:extLst>
              <a:ext uri="{FF2B5EF4-FFF2-40B4-BE49-F238E27FC236}">
                <a16:creationId xmlns:a16="http://schemas.microsoft.com/office/drawing/2014/main" id="{F2F81330-A2F7-4C91-8D94-20A976BDC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6951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6">
            <a:extLst>
              <a:ext uri="{FF2B5EF4-FFF2-40B4-BE49-F238E27FC236}">
                <a16:creationId xmlns:a16="http://schemas.microsoft.com/office/drawing/2014/main" id="{0ADBBC99-25EE-4A55-996B-374D14FA74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6" name="TextBox 5">
            <a:extLst>
              <a:ext uri="{FF2B5EF4-FFF2-40B4-BE49-F238E27FC236}">
                <a16:creationId xmlns:a16="http://schemas.microsoft.com/office/drawing/2014/main" id="{D6A9AE85-3D88-467B-BBB1-3C42BE3D1161}"/>
              </a:ext>
            </a:extLst>
          </p:cNvPr>
          <p:cNvSpPr txBox="1"/>
          <p:nvPr/>
        </p:nvSpPr>
        <p:spPr>
          <a:xfrm>
            <a:off x="611560" y="1412836"/>
            <a:ext cx="2592288" cy="369332"/>
          </a:xfrm>
          <a:prstGeom prst="rect">
            <a:avLst/>
          </a:prstGeom>
          <a:noFill/>
        </p:spPr>
        <p:txBody>
          <a:bodyPr wrap="square" rtlCol="0">
            <a:spAutoFit/>
          </a:bodyPr>
          <a:lstStyle/>
          <a:p>
            <a:r>
              <a:rPr lang="en-US" dirty="0"/>
              <a:t>[link]</a:t>
            </a:r>
            <a:endParaRPr lang="nl-NL" dirty="0"/>
          </a:p>
        </p:txBody>
      </p:sp>
      <p:pic>
        <p:nvPicPr>
          <p:cNvPr id="4" name="Picture 3">
            <a:extLst>
              <a:ext uri="{FF2B5EF4-FFF2-40B4-BE49-F238E27FC236}">
                <a16:creationId xmlns:a16="http://schemas.microsoft.com/office/drawing/2014/main" id="{A417C78E-C72A-4016-8387-5302380D1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680" y="1052736"/>
            <a:ext cx="8018736" cy="4910743"/>
          </a:xfrm>
          <a:prstGeom prst="rect">
            <a:avLst/>
          </a:prstGeom>
        </p:spPr>
      </p:pic>
      <p:sp>
        <p:nvSpPr>
          <p:cNvPr id="12" name="Title 2">
            <a:extLst>
              <a:ext uri="{FF2B5EF4-FFF2-40B4-BE49-F238E27FC236}">
                <a16:creationId xmlns:a16="http://schemas.microsoft.com/office/drawing/2014/main" id="{A5FB167E-03DE-4AC5-A606-0379360C63EA}"/>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Het dashboard: </a:t>
            </a:r>
            <a:r>
              <a:rPr lang="en-US" dirty="0" err="1">
                <a:solidFill>
                  <a:srgbClr val="008080"/>
                </a:solidFill>
              </a:rPr>
              <a:t>Bladboard</a:t>
            </a:r>
            <a:r>
              <a:rPr lang="en-US" dirty="0">
                <a:solidFill>
                  <a:srgbClr val="008080"/>
                </a:solidFill>
              </a:rPr>
              <a:t> Breda</a:t>
            </a:r>
            <a:endParaRPr lang="nl-NL" dirty="0">
              <a:solidFill>
                <a:srgbClr val="008080"/>
              </a:solidFill>
            </a:endParaRPr>
          </a:p>
        </p:txBody>
      </p:sp>
      <p:sp>
        <p:nvSpPr>
          <p:cNvPr id="14" name="TextBox 13">
            <a:extLst>
              <a:ext uri="{FF2B5EF4-FFF2-40B4-BE49-F238E27FC236}">
                <a16:creationId xmlns:a16="http://schemas.microsoft.com/office/drawing/2014/main" id="{59FD5754-D7F3-48A5-8DD3-39B8285EFFFA}"/>
              </a:ext>
            </a:extLst>
          </p:cNvPr>
          <p:cNvSpPr txBox="1"/>
          <p:nvPr/>
        </p:nvSpPr>
        <p:spPr>
          <a:xfrm>
            <a:off x="243334" y="6033031"/>
            <a:ext cx="4572000" cy="369332"/>
          </a:xfrm>
          <a:prstGeom prst="rect">
            <a:avLst/>
          </a:prstGeom>
          <a:noFill/>
        </p:spPr>
        <p:txBody>
          <a:bodyPr wrap="square">
            <a:spAutoFit/>
          </a:bodyPr>
          <a:lstStyle/>
          <a:p>
            <a:r>
              <a:rPr lang="nl-NL" b="0" i="0" u="none" strike="noStrike" dirty="0">
                <a:effectLst/>
                <a:latin typeface="Slack-Lato"/>
                <a:hlinkClick r:id="rId5"/>
              </a:rPr>
              <a:t>http://dashboard-bladboard.herokuapp.com/</a:t>
            </a:r>
            <a:endParaRPr lang="nl-NL" dirty="0"/>
          </a:p>
        </p:txBody>
      </p:sp>
    </p:spTree>
    <p:extLst>
      <p:ext uri="{BB962C8B-B14F-4D97-AF65-F5344CB8AC3E}">
        <p14:creationId xmlns:p14="http://schemas.microsoft.com/office/powerpoint/2010/main" val="110368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90957433-8350-4962-BF67-3492B58ACF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9" name="Title 2">
            <a:extLst>
              <a:ext uri="{FF2B5EF4-FFF2-40B4-BE49-F238E27FC236}">
                <a16:creationId xmlns:a16="http://schemas.microsoft.com/office/drawing/2014/main" id="{738AB8BA-51E2-433A-9630-D333F8A1C670}"/>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a:solidFill>
                  <a:srgbClr val="008080"/>
                </a:solidFill>
              </a:rPr>
              <a:t>Vervolgstappen</a:t>
            </a:r>
            <a:endParaRPr lang="en-US" dirty="0">
              <a:solidFill>
                <a:srgbClr val="008080"/>
              </a:solidFill>
            </a:endParaRPr>
          </a:p>
        </p:txBody>
      </p:sp>
      <p:sp>
        <p:nvSpPr>
          <p:cNvPr id="10" name="Tijdelijke aanduiding voor inhoud 5">
            <a:extLst>
              <a:ext uri="{FF2B5EF4-FFF2-40B4-BE49-F238E27FC236}">
                <a16:creationId xmlns:a16="http://schemas.microsoft.com/office/drawing/2014/main" id="{8D6A5852-B87E-4F52-B5D7-8C409AF3462C}"/>
              </a:ext>
            </a:extLst>
          </p:cNvPr>
          <p:cNvSpPr>
            <a:spLocks noGrp="1"/>
          </p:cNvSpPr>
          <p:nvPr>
            <p:ph idx="1"/>
          </p:nvPr>
        </p:nvSpPr>
        <p:spPr>
          <a:xfrm>
            <a:off x="628650" y="1825625"/>
            <a:ext cx="7886700" cy="4351338"/>
          </a:xfrm>
        </p:spPr>
        <p:txBody>
          <a:bodyPr>
            <a:normAutofit fontScale="92500" lnSpcReduction="10000"/>
          </a:bodyPr>
          <a:lstStyle/>
          <a:p>
            <a:r>
              <a:rPr lang="en-US" sz="3200" dirty="0">
                <a:latin typeface="+mj-lt"/>
              </a:rPr>
              <a:t> </a:t>
            </a:r>
            <a:r>
              <a:rPr lang="en-US" sz="3200" dirty="0" err="1">
                <a:latin typeface="+mj-lt"/>
              </a:rPr>
              <a:t>Uitbreiding</a:t>
            </a:r>
            <a:r>
              <a:rPr lang="en-US" sz="3200" dirty="0">
                <a:latin typeface="+mj-lt"/>
              </a:rPr>
              <a:t> </a:t>
            </a:r>
            <a:r>
              <a:rPr lang="en-US" sz="3200" dirty="0" err="1">
                <a:latin typeface="+mj-lt"/>
              </a:rPr>
              <a:t>naar</a:t>
            </a:r>
            <a:r>
              <a:rPr lang="en-US" sz="3200" dirty="0">
                <a:latin typeface="+mj-lt"/>
              </a:rPr>
              <a:t> heel Nederland</a:t>
            </a:r>
          </a:p>
          <a:p>
            <a:pPr marL="0" indent="0">
              <a:buNone/>
            </a:pPr>
            <a:endParaRPr lang="en-US" sz="3200" dirty="0">
              <a:latin typeface="+mj-lt"/>
            </a:endParaRPr>
          </a:p>
          <a:p>
            <a:r>
              <a:rPr lang="nl-NL" sz="3200" dirty="0">
                <a:latin typeface="+mj-lt"/>
              </a:rPr>
              <a:t> Betere financiële inschatting</a:t>
            </a:r>
          </a:p>
          <a:p>
            <a:endParaRPr lang="nl-NL" sz="3200" dirty="0">
              <a:latin typeface="+mj-lt"/>
            </a:endParaRPr>
          </a:p>
          <a:p>
            <a:r>
              <a:rPr lang="nl-NL" sz="3200" dirty="0">
                <a:latin typeface="+mj-lt"/>
              </a:rPr>
              <a:t> Andere effecten: luchtkwaliteit, geestelijke gesteldheid (geluk), </a:t>
            </a:r>
            <a:r>
              <a:rPr lang="nl-NL" sz="3200" dirty="0" err="1">
                <a:latin typeface="+mj-lt"/>
              </a:rPr>
              <a:t>paalrot</a:t>
            </a:r>
            <a:r>
              <a:rPr lang="nl-NL" sz="3200" dirty="0">
                <a:latin typeface="+mj-lt"/>
              </a:rPr>
              <a:t>, verzakking wegen,</a:t>
            </a:r>
          </a:p>
          <a:p>
            <a:pPr marL="0" indent="0">
              <a:buNone/>
            </a:pPr>
            <a:r>
              <a:rPr lang="nl-NL" sz="3200" dirty="0">
                <a:latin typeface="+mj-lt"/>
              </a:rPr>
              <a:t>invloed natuurgebieden, drinkwater, etc.</a:t>
            </a:r>
          </a:p>
          <a:p>
            <a:pPr marL="0" indent="0">
              <a:buNone/>
            </a:pPr>
            <a:endParaRPr lang="nl-NL" sz="3200" dirty="0">
              <a:latin typeface="+mj-lt"/>
            </a:endParaRPr>
          </a:p>
          <a:p>
            <a:r>
              <a:rPr lang="nl-NL" sz="3200" dirty="0">
                <a:latin typeface="+mj-lt"/>
              </a:rPr>
              <a:t>Bladboard “</a:t>
            </a:r>
            <a:r>
              <a:rPr lang="nl-NL" sz="3200" dirty="0" err="1">
                <a:latin typeface="+mj-lt"/>
              </a:rPr>
              <a:t>the</a:t>
            </a:r>
            <a:r>
              <a:rPr lang="nl-NL" sz="3200" dirty="0">
                <a:latin typeface="+mj-lt"/>
              </a:rPr>
              <a:t> </a:t>
            </a:r>
            <a:r>
              <a:rPr lang="nl-NL" sz="3200" dirty="0" err="1">
                <a:latin typeface="+mj-lt"/>
              </a:rPr>
              <a:t>other</a:t>
            </a:r>
            <a:r>
              <a:rPr lang="nl-NL" sz="3200" dirty="0">
                <a:latin typeface="+mj-lt"/>
              </a:rPr>
              <a:t> way </a:t>
            </a:r>
            <a:r>
              <a:rPr lang="nl-NL" sz="3200" dirty="0" err="1">
                <a:latin typeface="+mj-lt"/>
              </a:rPr>
              <a:t>around</a:t>
            </a:r>
            <a:r>
              <a:rPr lang="nl-NL" sz="3200" dirty="0">
                <a:latin typeface="+mj-lt"/>
              </a:rPr>
              <a:t>”</a:t>
            </a:r>
          </a:p>
          <a:p>
            <a:endParaRPr lang="en-US" dirty="0"/>
          </a:p>
        </p:txBody>
      </p:sp>
    </p:spTree>
    <p:extLst>
      <p:ext uri="{BB962C8B-B14F-4D97-AF65-F5344CB8AC3E}">
        <p14:creationId xmlns:p14="http://schemas.microsoft.com/office/powerpoint/2010/main" val="378303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Afbeelding 6">
            <a:extLst>
              <a:ext uri="{FF2B5EF4-FFF2-40B4-BE49-F238E27FC236}">
                <a16:creationId xmlns:a16="http://schemas.microsoft.com/office/drawing/2014/main" id="{5F72C6C6-FDB6-498E-A5DC-FD5944B0C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6" name="Picture 5">
            <a:extLst>
              <a:ext uri="{FF2B5EF4-FFF2-40B4-BE49-F238E27FC236}">
                <a16:creationId xmlns:a16="http://schemas.microsoft.com/office/drawing/2014/main" id="{96706EA7-F315-4DA7-B399-53321CD791B1}"/>
              </a:ext>
            </a:extLst>
          </p:cNvPr>
          <p:cNvPicPr>
            <a:picLocks noChangeAspect="1"/>
          </p:cNvPicPr>
          <p:nvPr/>
        </p:nvPicPr>
        <p:blipFill>
          <a:blip r:embed="rId4"/>
          <a:stretch>
            <a:fillRect/>
          </a:stretch>
        </p:blipFill>
        <p:spPr>
          <a:xfrm>
            <a:off x="2823526" y="1988840"/>
            <a:ext cx="6131860" cy="3173261"/>
          </a:xfrm>
          <a:prstGeom prst="rect">
            <a:avLst/>
          </a:prstGeom>
        </p:spPr>
      </p:pic>
      <p:pic>
        <p:nvPicPr>
          <p:cNvPr id="7" name="Picture 6">
            <a:extLst>
              <a:ext uri="{FF2B5EF4-FFF2-40B4-BE49-F238E27FC236}">
                <a16:creationId xmlns:a16="http://schemas.microsoft.com/office/drawing/2014/main" id="{AC7C969B-E364-4925-9F1F-B9949F080684}"/>
              </a:ext>
            </a:extLst>
          </p:cNvPr>
          <p:cNvPicPr>
            <a:picLocks noChangeAspect="1"/>
          </p:cNvPicPr>
          <p:nvPr/>
        </p:nvPicPr>
        <p:blipFill>
          <a:blip r:embed="rId5"/>
          <a:stretch>
            <a:fillRect/>
          </a:stretch>
        </p:blipFill>
        <p:spPr>
          <a:xfrm>
            <a:off x="323527" y="1988840"/>
            <a:ext cx="2382387" cy="3173261"/>
          </a:xfrm>
          <a:prstGeom prst="rect">
            <a:avLst/>
          </a:prstGeom>
        </p:spPr>
      </p:pic>
      <p:pic>
        <p:nvPicPr>
          <p:cNvPr id="9" name="Graphic 8" descr="Close">
            <a:extLst>
              <a:ext uri="{FF2B5EF4-FFF2-40B4-BE49-F238E27FC236}">
                <a16:creationId xmlns:a16="http://schemas.microsoft.com/office/drawing/2014/main" id="{FAFB41BA-54BD-4A80-92F8-3DD1E3F3C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677" y="2583725"/>
            <a:ext cx="2578376" cy="2578376"/>
          </a:xfrm>
          <a:prstGeom prst="rect">
            <a:avLst/>
          </a:prstGeom>
        </p:spPr>
      </p:pic>
      <p:sp>
        <p:nvSpPr>
          <p:cNvPr id="13" name="Title 2">
            <a:extLst>
              <a:ext uri="{FF2B5EF4-FFF2-40B4-BE49-F238E27FC236}">
                <a16:creationId xmlns:a16="http://schemas.microsoft.com/office/drawing/2014/main" id="{FE6EA44F-3EF1-4E33-BCEA-A4FFCED3B2C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The end</a:t>
            </a:r>
            <a:endParaRPr lang="nl-NL" dirty="0">
              <a:solidFill>
                <a:srgbClr val="008080"/>
              </a:solidFill>
            </a:endParaRPr>
          </a:p>
        </p:txBody>
      </p:sp>
      <p:pic>
        <p:nvPicPr>
          <p:cNvPr id="3" name="Graphic 2" descr="Checkmark">
            <a:extLst>
              <a:ext uri="{FF2B5EF4-FFF2-40B4-BE49-F238E27FC236}">
                <a16:creationId xmlns:a16="http://schemas.microsoft.com/office/drawing/2014/main" id="{581B9F4A-045E-4C1C-A05F-FE2D588A71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3166" y="2711269"/>
            <a:ext cx="2323288" cy="2323288"/>
          </a:xfrm>
          <a:prstGeom prst="rect">
            <a:avLst/>
          </a:prstGeom>
        </p:spPr>
      </p:pic>
    </p:spTree>
    <p:extLst>
      <p:ext uri="{BB962C8B-B14F-4D97-AF65-F5344CB8AC3E}">
        <p14:creationId xmlns:p14="http://schemas.microsoft.com/office/powerpoint/2010/main" val="215625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en-US" dirty="0" err="1">
                <a:solidFill>
                  <a:srgbClr val="008080"/>
                </a:solidFill>
              </a:rPr>
              <a:t>Inleiding</a:t>
            </a:r>
            <a:endParaRPr lang="nl-NL" dirty="0">
              <a:solidFill>
                <a:srgbClr val="008080"/>
              </a:solidFill>
            </a:endParaRPr>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4" name="Online Media 3" title="Blad Board Breda - Gezonde Stad hackathon 2020">
            <a:hlinkClick r:id="" action="ppaction://media"/>
            <a:extLst>
              <a:ext uri="{FF2B5EF4-FFF2-40B4-BE49-F238E27FC236}">
                <a16:creationId xmlns:a16="http://schemas.microsoft.com/office/drawing/2014/main" id="{693E3794-037C-413C-87F1-20CCFC6D4BEA}"/>
              </a:ext>
            </a:extLst>
          </p:cNvPr>
          <p:cNvPicPr>
            <a:picLocks noRot="1" noChangeAspect="1"/>
          </p:cNvPicPr>
          <p:nvPr>
            <a:videoFile r:link="rId1"/>
          </p:nvPr>
        </p:nvPicPr>
        <p:blipFill>
          <a:blip r:embed="rId5"/>
          <a:stretch>
            <a:fillRect/>
          </a:stretch>
        </p:blipFill>
        <p:spPr>
          <a:xfrm>
            <a:off x="435943" y="1203598"/>
            <a:ext cx="7912540" cy="4450804"/>
          </a:xfrm>
          <a:prstGeom prst="rect">
            <a:avLst/>
          </a:prstGeom>
        </p:spPr>
      </p:pic>
    </p:spTree>
    <p:extLst>
      <p:ext uri="{BB962C8B-B14F-4D97-AF65-F5344CB8AC3E}">
        <p14:creationId xmlns:p14="http://schemas.microsoft.com/office/powerpoint/2010/main" val="25717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017002" y="218695"/>
            <a:ext cx="7742932" cy="1143000"/>
          </a:xfrm>
        </p:spPr>
        <p:txBody>
          <a:bodyPr>
            <a:noAutofit/>
          </a:bodyPr>
          <a:lstStyle/>
          <a:p>
            <a:r>
              <a:rPr lang="nl-NL" dirty="0">
                <a:solidFill>
                  <a:srgbClr val="008080"/>
                </a:solidFill>
              </a:rPr>
              <a:t>Wat weten we al?</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a:xfrm>
            <a:off x="461946" y="1052736"/>
            <a:ext cx="7886700" cy="4351338"/>
          </a:xfrm>
        </p:spPr>
        <p:txBody>
          <a:bodyPr>
            <a:normAutofit/>
          </a:bodyPr>
          <a:lstStyle/>
          <a:p>
            <a:pPr marL="0" indent="0">
              <a:buNone/>
            </a:pPr>
            <a:r>
              <a:rPr lang="en-US" b="1" dirty="0"/>
              <a:t>“</a:t>
            </a:r>
            <a:r>
              <a:rPr lang="en-US" dirty="0"/>
              <a:t>we </a:t>
            </a:r>
            <a:r>
              <a:rPr lang="en-US" dirty="0" err="1"/>
              <a:t>weten</a:t>
            </a:r>
            <a:r>
              <a:rPr lang="en-US" dirty="0"/>
              <a:t> </a:t>
            </a:r>
            <a:r>
              <a:rPr lang="en-US" dirty="0" err="1"/>
              <a:t>dat</a:t>
            </a:r>
            <a:r>
              <a:rPr lang="en-US" dirty="0"/>
              <a:t> het </a:t>
            </a:r>
            <a:r>
              <a:rPr lang="en-US" dirty="0" err="1"/>
              <a:t>vergroenen</a:t>
            </a:r>
            <a:r>
              <a:rPr lang="en-US" dirty="0"/>
              <a:t> van een </a:t>
            </a:r>
            <a:r>
              <a:rPr lang="en-US" dirty="0" err="1"/>
              <a:t>perceel</a:t>
            </a:r>
            <a:r>
              <a:rPr lang="en-US" dirty="0"/>
              <a:t> een </a:t>
            </a:r>
            <a:r>
              <a:rPr lang="en-US" dirty="0" err="1"/>
              <a:t>bijdrage</a:t>
            </a:r>
            <a:r>
              <a:rPr lang="en-US" dirty="0"/>
              <a:t> </a:t>
            </a:r>
            <a:r>
              <a:rPr lang="en-US" dirty="0" err="1"/>
              <a:t>levert</a:t>
            </a:r>
            <a:r>
              <a:rPr lang="en-US" dirty="0"/>
              <a:t> aan het </a:t>
            </a:r>
            <a:r>
              <a:rPr lang="en-US" dirty="0" err="1"/>
              <a:t>verminderen</a:t>
            </a:r>
            <a:r>
              <a:rPr lang="en-US" dirty="0"/>
              <a:t> van </a:t>
            </a:r>
            <a:r>
              <a:rPr lang="en-US" dirty="0" err="1"/>
              <a:t>droogte</a:t>
            </a:r>
            <a:r>
              <a:rPr lang="en-US" dirty="0"/>
              <a:t> in een </a:t>
            </a:r>
            <a:r>
              <a:rPr lang="en-US" dirty="0" err="1"/>
              <a:t>stedelijke</a:t>
            </a:r>
            <a:r>
              <a:rPr lang="en-US" dirty="0"/>
              <a:t> </a:t>
            </a:r>
            <a:r>
              <a:rPr lang="en-US" dirty="0" err="1"/>
              <a:t>omgeving</a:t>
            </a:r>
            <a:r>
              <a:rPr lang="en-US" dirty="0"/>
              <a:t>,</a:t>
            </a:r>
          </a:p>
          <a:p>
            <a:pPr marL="0" indent="0">
              <a:buNone/>
            </a:pPr>
            <a:r>
              <a:rPr lang="en-US" b="1" dirty="0"/>
              <a:t>maar hoe </a:t>
            </a:r>
            <a:r>
              <a:rPr lang="en-US" b="1" dirty="0" err="1"/>
              <a:t>overtuigen</a:t>
            </a:r>
            <a:r>
              <a:rPr lang="en-US" b="1" dirty="0"/>
              <a:t> we </a:t>
            </a:r>
            <a:r>
              <a:rPr lang="en-US" b="1" dirty="0" err="1"/>
              <a:t>gemeentes</a:t>
            </a:r>
            <a:r>
              <a:rPr lang="en-US" b="1" dirty="0"/>
              <a:t> / burgers </a:t>
            </a:r>
          </a:p>
          <a:p>
            <a:pPr marL="0" indent="0">
              <a:buNone/>
            </a:pPr>
            <a:r>
              <a:rPr lang="en-US" b="1" dirty="0"/>
              <a:t>om </a:t>
            </a:r>
            <a:r>
              <a:rPr lang="en-US" b="1" dirty="0" err="1"/>
              <a:t>ook</a:t>
            </a:r>
            <a:r>
              <a:rPr lang="en-US" b="1" dirty="0"/>
              <a:t> </a:t>
            </a:r>
            <a:r>
              <a:rPr lang="en-US" b="1" dirty="0" err="1"/>
              <a:t>daadwerkelijk</a:t>
            </a:r>
            <a:r>
              <a:rPr lang="en-US" b="1" dirty="0"/>
              <a:t> </a:t>
            </a:r>
            <a:r>
              <a:rPr lang="en-US" b="1" dirty="0" err="1"/>
              <a:t>te</a:t>
            </a:r>
            <a:r>
              <a:rPr lang="en-US" b="1" dirty="0"/>
              <a:t> </a:t>
            </a:r>
            <a:r>
              <a:rPr lang="en-US" b="1" dirty="0" err="1"/>
              <a:t>gaan</a:t>
            </a:r>
            <a:r>
              <a:rPr lang="en-US" b="1" dirty="0"/>
              <a:t> </a:t>
            </a:r>
            <a:r>
              <a:rPr lang="en-US" b="1" dirty="0" err="1"/>
              <a:t>vergroenen</a:t>
            </a:r>
            <a:r>
              <a:rPr lang="en-US" b="1" dirty="0"/>
              <a:t>?”</a:t>
            </a:r>
          </a:p>
          <a:p>
            <a:pPr marL="0" indent="0">
              <a:buNone/>
            </a:pPr>
            <a:endParaRPr lang="nl-NL" dirty="0"/>
          </a:p>
        </p:txBody>
      </p:sp>
      <p:pic>
        <p:nvPicPr>
          <p:cNvPr id="2" name="Afbeelding 6">
            <a:extLst>
              <a:ext uri="{FF2B5EF4-FFF2-40B4-BE49-F238E27FC236}">
                <a16:creationId xmlns:a16="http://schemas.microsoft.com/office/drawing/2014/main" id="{762B50F4-A972-4396-B927-30BC3D62E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5" name="Picture 4">
            <a:extLst>
              <a:ext uri="{FF2B5EF4-FFF2-40B4-BE49-F238E27FC236}">
                <a16:creationId xmlns:a16="http://schemas.microsoft.com/office/drawing/2014/main" id="{C08D9F7E-E512-404F-9BCA-F2EC03194DC9}"/>
              </a:ext>
            </a:extLst>
          </p:cNvPr>
          <p:cNvPicPr>
            <a:picLocks noChangeAspect="1"/>
          </p:cNvPicPr>
          <p:nvPr/>
        </p:nvPicPr>
        <p:blipFill>
          <a:blip r:embed="rId4"/>
          <a:stretch>
            <a:fillRect/>
          </a:stretch>
        </p:blipFill>
        <p:spPr>
          <a:xfrm>
            <a:off x="367014" y="2731223"/>
            <a:ext cx="4571865" cy="1764804"/>
          </a:xfrm>
          <a:prstGeom prst="rect">
            <a:avLst/>
          </a:prstGeom>
        </p:spPr>
      </p:pic>
      <p:pic>
        <p:nvPicPr>
          <p:cNvPr id="9" name="Picture 8">
            <a:extLst>
              <a:ext uri="{FF2B5EF4-FFF2-40B4-BE49-F238E27FC236}">
                <a16:creationId xmlns:a16="http://schemas.microsoft.com/office/drawing/2014/main" id="{D275AEC2-4723-43C8-95DE-B1C9D03DCFFF}"/>
              </a:ext>
            </a:extLst>
          </p:cNvPr>
          <p:cNvPicPr>
            <a:picLocks noChangeAspect="1"/>
          </p:cNvPicPr>
          <p:nvPr/>
        </p:nvPicPr>
        <p:blipFill>
          <a:blip r:embed="rId5"/>
          <a:stretch>
            <a:fillRect/>
          </a:stretch>
        </p:blipFill>
        <p:spPr>
          <a:xfrm>
            <a:off x="5462513" y="2195736"/>
            <a:ext cx="3708709" cy="2924944"/>
          </a:xfrm>
          <a:prstGeom prst="rect">
            <a:avLst/>
          </a:prstGeom>
        </p:spPr>
      </p:pic>
      <p:pic>
        <p:nvPicPr>
          <p:cNvPr id="11" name="Picture 10">
            <a:extLst>
              <a:ext uri="{FF2B5EF4-FFF2-40B4-BE49-F238E27FC236}">
                <a16:creationId xmlns:a16="http://schemas.microsoft.com/office/drawing/2014/main" id="{783787F8-6BEA-4141-BBFC-E0A916219974}"/>
              </a:ext>
            </a:extLst>
          </p:cNvPr>
          <p:cNvPicPr>
            <a:picLocks noChangeAspect="1"/>
          </p:cNvPicPr>
          <p:nvPr/>
        </p:nvPicPr>
        <p:blipFill>
          <a:blip r:embed="rId6"/>
          <a:stretch>
            <a:fillRect/>
          </a:stretch>
        </p:blipFill>
        <p:spPr>
          <a:xfrm>
            <a:off x="367014" y="5032954"/>
            <a:ext cx="1759272" cy="1764804"/>
          </a:xfrm>
          <a:prstGeom prst="rect">
            <a:avLst/>
          </a:prstGeom>
        </p:spPr>
      </p:pic>
      <p:pic>
        <p:nvPicPr>
          <p:cNvPr id="13" name="Picture 12">
            <a:extLst>
              <a:ext uri="{FF2B5EF4-FFF2-40B4-BE49-F238E27FC236}">
                <a16:creationId xmlns:a16="http://schemas.microsoft.com/office/drawing/2014/main" id="{65706052-6B5E-411F-B226-5FDC3FB29DA9}"/>
              </a:ext>
            </a:extLst>
          </p:cNvPr>
          <p:cNvPicPr>
            <a:picLocks noChangeAspect="1"/>
          </p:cNvPicPr>
          <p:nvPr/>
        </p:nvPicPr>
        <p:blipFill>
          <a:blip r:embed="rId7"/>
          <a:stretch>
            <a:fillRect/>
          </a:stretch>
        </p:blipFill>
        <p:spPr>
          <a:xfrm>
            <a:off x="2411760" y="5030366"/>
            <a:ext cx="3195988" cy="1764804"/>
          </a:xfrm>
          <a:prstGeom prst="rect">
            <a:avLst/>
          </a:prstGeom>
        </p:spPr>
      </p:pic>
    </p:spTree>
    <p:extLst>
      <p:ext uri="{BB962C8B-B14F-4D97-AF65-F5344CB8AC3E}">
        <p14:creationId xmlns:p14="http://schemas.microsoft.com/office/powerpoint/2010/main" val="2772704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868" y="260648"/>
            <a:ext cx="7742932" cy="1143000"/>
          </a:xfrm>
        </p:spPr>
        <p:txBody>
          <a:bodyPr>
            <a:noAutofit/>
          </a:bodyPr>
          <a:lstStyle/>
          <a:p>
            <a:r>
              <a:rPr lang="nl-NL" dirty="0">
                <a:solidFill>
                  <a:srgbClr val="008080"/>
                </a:solidFill>
              </a:rPr>
              <a:t>Content</a:t>
            </a:r>
          </a:p>
        </p:txBody>
      </p:sp>
      <p:sp>
        <p:nvSpPr>
          <p:cNvPr id="6" name="Tijdelijke aanduiding voor inhoud 5">
            <a:extLst>
              <a:ext uri="{FF2B5EF4-FFF2-40B4-BE49-F238E27FC236}">
                <a16:creationId xmlns:a16="http://schemas.microsoft.com/office/drawing/2014/main" id="{47ECA31C-37AA-4BFA-8052-C206A676F99D}"/>
              </a:ext>
            </a:extLst>
          </p:cNvPr>
          <p:cNvSpPr>
            <a:spLocks noGrp="1"/>
          </p:cNvSpPr>
          <p:nvPr>
            <p:ph idx="1"/>
          </p:nvPr>
        </p:nvSpPr>
        <p:spPr/>
        <p:txBody>
          <a:bodyPr>
            <a:normAutofit/>
          </a:bodyPr>
          <a:lstStyle/>
          <a:p>
            <a:r>
              <a:rPr lang="en-US" sz="3200" dirty="0" err="1">
                <a:latin typeface="+mj-lt"/>
              </a:rPr>
              <a:t>Onze</a:t>
            </a:r>
            <a:r>
              <a:rPr lang="en-US" sz="3200" dirty="0">
                <a:latin typeface="+mj-lt"/>
              </a:rPr>
              <a:t> </a:t>
            </a:r>
            <a:r>
              <a:rPr lang="en-US" sz="3200" dirty="0" err="1">
                <a:latin typeface="+mj-lt"/>
              </a:rPr>
              <a:t>oplossing</a:t>
            </a:r>
            <a:r>
              <a:rPr lang="en-US" sz="3200" dirty="0">
                <a:latin typeface="+mj-lt"/>
              </a:rPr>
              <a:t>: Start from scratch</a:t>
            </a:r>
          </a:p>
          <a:p>
            <a:r>
              <a:rPr lang="nl-NL" sz="3200" dirty="0">
                <a:latin typeface="+mj-lt"/>
              </a:rPr>
              <a:t>Data verzameling &amp; bewerking</a:t>
            </a:r>
          </a:p>
          <a:p>
            <a:r>
              <a:rPr lang="nl-NL" sz="3200" dirty="0">
                <a:latin typeface="+mj-lt"/>
              </a:rPr>
              <a:t>Het dashboard</a:t>
            </a:r>
          </a:p>
          <a:p>
            <a:r>
              <a:rPr lang="nl-NL" sz="3200" dirty="0">
                <a:latin typeface="+mj-lt"/>
              </a:rPr>
              <a:t>Vervolgstappen</a:t>
            </a:r>
          </a:p>
          <a:p>
            <a:endParaRPr lang="en-US" dirty="0"/>
          </a:p>
        </p:txBody>
      </p:sp>
      <p:pic>
        <p:nvPicPr>
          <p:cNvPr id="2" name="Afbeelding 6">
            <a:extLst>
              <a:ext uri="{FF2B5EF4-FFF2-40B4-BE49-F238E27FC236}">
                <a16:creationId xmlns:a16="http://schemas.microsoft.com/office/drawing/2014/main" id="{66B57E61-470F-4D8D-8FE7-49000CE27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Tree>
    <p:extLst>
      <p:ext uri="{BB962C8B-B14F-4D97-AF65-F5344CB8AC3E}">
        <p14:creationId xmlns:p14="http://schemas.microsoft.com/office/powerpoint/2010/main" val="13896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64A41003-C63A-4462-B8EE-40D68A6181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2" name="Rectangle 11">
            <a:extLst>
              <a:ext uri="{FF2B5EF4-FFF2-40B4-BE49-F238E27FC236}">
                <a16:creationId xmlns:a16="http://schemas.microsoft.com/office/drawing/2014/main" id="{B5940DF3-EEF5-4FBA-AF0E-6A25199CC4C4}"/>
              </a:ext>
            </a:extLst>
          </p:cNvPr>
          <p:cNvSpPr/>
          <p:nvPr/>
        </p:nvSpPr>
        <p:spPr>
          <a:xfrm>
            <a:off x="395536" y="1417638"/>
            <a:ext cx="8496944" cy="5251722"/>
          </a:xfrm>
          <a:prstGeom prst="rect">
            <a:avLst/>
          </a:prstGeom>
          <a:solidFill>
            <a:schemeClr val="accent6">
              <a:lumMod val="20000"/>
              <a:lumOff val="80000"/>
            </a:schemeClr>
          </a:solidFill>
          <a:ln w="38100">
            <a:solidFill>
              <a:schemeClr val="accent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BE1561E5-9E07-44FC-8F54-E20AB7D8A215}"/>
              </a:ext>
            </a:extLst>
          </p:cNvPr>
          <p:cNvSpPr/>
          <p:nvPr/>
        </p:nvSpPr>
        <p:spPr>
          <a:xfrm>
            <a:off x="539552" y="2340512"/>
            <a:ext cx="3970927"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endParaRPr lang="nl-NL" b="1" dirty="0"/>
          </a:p>
        </p:txBody>
      </p:sp>
      <p:pic>
        <p:nvPicPr>
          <p:cNvPr id="14" name="Picture 13">
            <a:extLst>
              <a:ext uri="{FF2B5EF4-FFF2-40B4-BE49-F238E27FC236}">
                <a16:creationId xmlns:a16="http://schemas.microsoft.com/office/drawing/2014/main" id="{FBCD1F57-6265-4A66-9663-5B7B29B5F8E9}"/>
              </a:ext>
            </a:extLst>
          </p:cNvPr>
          <p:cNvPicPr>
            <a:picLocks noChangeAspect="1"/>
          </p:cNvPicPr>
          <p:nvPr/>
        </p:nvPicPr>
        <p:blipFill>
          <a:blip r:embed="rId4"/>
          <a:stretch>
            <a:fillRect/>
          </a:stretch>
        </p:blipFill>
        <p:spPr>
          <a:xfrm>
            <a:off x="731364" y="2629601"/>
            <a:ext cx="3569737" cy="3157845"/>
          </a:xfrm>
          <a:prstGeom prst="rect">
            <a:avLst/>
          </a:prstGeom>
        </p:spPr>
      </p:pic>
      <p:sp>
        <p:nvSpPr>
          <p:cNvPr id="19" name="Rectangle 18">
            <a:extLst>
              <a:ext uri="{FF2B5EF4-FFF2-40B4-BE49-F238E27FC236}">
                <a16:creationId xmlns:a16="http://schemas.microsoft.com/office/drawing/2014/main" id="{3F2B28C1-BF52-4FEB-8B7F-B74CB631A4D9}"/>
              </a:ext>
            </a:extLst>
          </p:cNvPr>
          <p:cNvSpPr/>
          <p:nvPr/>
        </p:nvSpPr>
        <p:spPr>
          <a:xfrm>
            <a:off x="566529" y="5984245"/>
            <a:ext cx="3933463" cy="4897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cxnSp>
        <p:nvCxnSpPr>
          <p:cNvPr id="16" name="Straight Arrow Connector 15">
            <a:extLst>
              <a:ext uri="{FF2B5EF4-FFF2-40B4-BE49-F238E27FC236}">
                <a16:creationId xmlns:a16="http://schemas.microsoft.com/office/drawing/2014/main" id="{9C9CCD43-AC66-4C2E-876A-41501698F1FE}"/>
              </a:ext>
            </a:extLst>
          </p:cNvPr>
          <p:cNvCxnSpPr>
            <a:cxnSpLocks/>
          </p:cNvCxnSpPr>
          <p:nvPr/>
        </p:nvCxnSpPr>
        <p:spPr>
          <a:xfrm>
            <a:off x="971920" y="6309320"/>
            <a:ext cx="2880000" cy="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303062-E2C1-473B-A774-1C15204B5EF8}"/>
              </a:ext>
            </a:extLst>
          </p:cNvPr>
          <p:cNvSpPr txBox="1"/>
          <p:nvPr/>
        </p:nvSpPr>
        <p:spPr>
          <a:xfrm>
            <a:off x="566529" y="6132260"/>
            <a:ext cx="1389323" cy="369332"/>
          </a:xfrm>
          <a:prstGeom prst="rect">
            <a:avLst/>
          </a:prstGeom>
          <a:noFill/>
        </p:spPr>
        <p:txBody>
          <a:bodyPr wrap="square" rtlCol="0">
            <a:spAutoFit/>
          </a:bodyPr>
          <a:lstStyle/>
          <a:p>
            <a:r>
              <a:rPr lang="en-US" b="1" dirty="0">
                <a:latin typeface="+mj-lt"/>
              </a:rPr>
              <a:t>0%</a:t>
            </a:r>
            <a:endParaRPr lang="nl-NL" b="1" dirty="0">
              <a:latin typeface="+mj-lt"/>
            </a:endParaRPr>
          </a:p>
        </p:txBody>
      </p:sp>
      <p:sp>
        <p:nvSpPr>
          <p:cNvPr id="22" name="TextBox 21">
            <a:extLst>
              <a:ext uri="{FF2B5EF4-FFF2-40B4-BE49-F238E27FC236}">
                <a16:creationId xmlns:a16="http://schemas.microsoft.com/office/drawing/2014/main" id="{F998DC44-A26F-4F82-A595-E853946BDC9C}"/>
              </a:ext>
            </a:extLst>
          </p:cNvPr>
          <p:cNvSpPr txBox="1"/>
          <p:nvPr/>
        </p:nvSpPr>
        <p:spPr>
          <a:xfrm>
            <a:off x="3851920" y="6111277"/>
            <a:ext cx="1389323" cy="369332"/>
          </a:xfrm>
          <a:prstGeom prst="rect">
            <a:avLst/>
          </a:prstGeom>
          <a:noFill/>
        </p:spPr>
        <p:txBody>
          <a:bodyPr wrap="square" rtlCol="0">
            <a:spAutoFit/>
          </a:bodyPr>
          <a:lstStyle/>
          <a:p>
            <a:r>
              <a:rPr lang="en-US" b="1" dirty="0">
                <a:latin typeface="+mj-lt"/>
              </a:rPr>
              <a:t>100%</a:t>
            </a:r>
            <a:endParaRPr lang="nl-NL" b="1" dirty="0">
              <a:latin typeface="+mj-lt"/>
            </a:endParaRPr>
          </a:p>
        </p:txBody>
      </p:sp>
      <p:sp>
        <p:nvSpPr>
          <p:cNvPr id="28" name="Rectangle 27">
            <a:extLst>
              <a:ext uri="{FF2B5EF4-FFF2-40B4-BE49-F238E27FC236}">
                <a16:creationId xmlns:a16="http://schemas.microsoft.com/office/drawing/2014/main" id="{4C127988-F1A2-4394-8453-C843E3B82B54}"/>
              </a:ext>
            </a:extLst>
          </p:cNvPr>
          <p:cNvSpPr/>
          <p:nvPr/>
        </p:nvSpPr>
        <p:spPr>
          <a:xfrm>
            <a:off x="4965176" y="2340513"/>
            <a:ext cx="3682752" cy="3513522"/>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t"/>
          <a:lstStyle/>
          <a:p>
            <a:r>
              <a:rPr lang="en-US" sz="2400" b="1" dirty="0">
                <a:latin typeface="+mj-lt"/>
              </a:rPr>
              <a:t>           </a:t>
            </a:r>
            <a:r>
              <a:rPr lang="en-US" sz="2400" b="1" dirty="0" err="1">
                <a:latin typeface="+mj-lt"/>
              </a:rPr>
              <a:t>Effecten</a:t>
            </a:r>
            <a:r>
              <a:rPr lang="en-US" sz="2400" b="1" dirty="0">
                <a:latin typeface="+mj-lt"/>
              </a:rPr>
              <a:t> op:</a:t>
            </a:r>
          </a:p>
          <a:p>
            <a:pPr algn="ctr"/>
            <a:endParaRPr lang="en-US" sz="2400" dirty="0">
              <a:latin typeface="+mj-lt"/>
            </a:endParaRPr>
          </a:p>
          <a:p>
            <a:pPr marL="742950" lvl="1" indent="-285750">
              <a:buFont typeface="Arial" panose="020B0604020202020204" pitchFamily="34" charset="0"/>
              <a:buChar char="•"/>
            </a:pPr>
            <a:r>
              <a:rPr lang="en-US" sz="2400" dirty="0" err="1">
                <a:latin typeface="+mj-lt"/>
              </a:rPr>
              <a:t>Hittestress</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a:latin typeface="+mj-lt"/>
              </a:rPr>
              <a:t>Fauna </a:t>
            </a:r>
            <a:r>
              <a:rPr lang="en-US" sz="2400" dirty="0" err="1">
                <a:latin typeface="+mj-lt"/>
              </a:rPr>
              <a:t>waarnemingen</a:t>
            </a:r>
            <a:endParaRPr lang="en-US" sz="2400" dirty="0">
              <a:latin typeface="+mj-lt"/>
            </a:endParaRPr>
          </a:p>
          <a:p>
            <a:pPr lvl="1"/>
            <a:endParaRPr lang="en-US" sz="2400" dirty="0">
              <a:latin typeface="+mj-lt"/>
            </a:endParaRPr>
          </a:p>
          <a:p>
            <a:pPr marL="742950" lvl="1" indent="-285750">
              <a:buFont typeface="Arial" panose="020B0604020202020204" pitchFamily="34" charset="0"/>
              <a:buChar char="•"/>
            </a:pPr>
            <a:r>
              <a:rPr lang="en-US" sz="2400" dirty="0" err="1">
                <a:latin typeface="+mj-lt"/>
              </a:rPr>
              <a:t>Financieel</a:t>
            </a:r>
            <a:r>
              <a:rPr lang="en-US" sz="2400" dirty="0">
                <a:latin typeface="+mj-lt"/>
              </a:rPr>
              <a:t> </a:t>
            </a:r>
            <a:r>
              <a:rPr lang="en-US" sz="2400" dirty="0" err="1">
                <a:latin typeface="+mj-lt"/>
              </a:rPr>
              <a:t>voordeel</a:t>
            </a:r>
            <a:endParaRPr lang="en-US" sz="2400" dirty="0">
              <a:latin typeface="+mj-lt"/>
            </a:endParaRPr>
          </a:p>
          <a:p>
            <a:endParaRPr lang="nl-NL" dirty="0"/>
          </a:p>
        </p:txBody>
      </p:sp>
      <p:sp>
        <p:nvSpPr>
          <p:cNvPr id="30" name="Rectangle 29">
            <a:extLst>
              <a:ext uri="{FF2B5EF4-FFF2-40B4-BE49-F238E27FC236}">
                <a16:creationId xmlns:a16="http://schemas.microsoft.com/office/drawing/2014/main" id="{AA6D58BF-48B5-40D6-AB76-54D2094D59F2}"/>
              </a:ext>
            </a:extLst>
          </p:cNvPr>
          <p:cNvSpPr/>
          <p:nvPr/>
        </p:nvSpPr>
        <p:spPr>
          <a:xfrm>
            <a:off x="529065" y="1544670"/>
            <a:ext cx="3970927" cy="461665"/>
          </a:xfrm>
          <a:prstGeom prst="rect">
            <a:avLst/>
          </a:prstGeom>
          <a:solidFill>
            <a:schemeClr val="bg1"/>
          </a:solidFill>
          <a:ln w="28575">
            <a:solidFill>
              <a:schemeClr val="accent6"/>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26" name="TextBox 25">
            <a:extLst>
              <a:ext uri="{FF2B5EF4-FFF2-40B4-BE49-F238E27FC236}">
                <a16:creationId xmlns:a16="http://schemas.microsoft.com/office/drawing/2014/main" id="{07479048-F1A2-4095-B176-76D92CC52AA1}"/>
              </a:ext>
            </a:extLst>
          </p:cNvPr>
          <p:cNvSpPr txBox="1"/>
          <p:nvPr/>
        </p:nvSpPr>
        <p:spPr>
          <a:xfrm>
            <a:off x="1187623" y="1505464"/>
            <a:ext cx="3157865" cy="461665"/>
          </a:xfrm>
          <a:prstGeom prst="rect">
            <a:avLst/>
          </a:prstGeom>
          <a:noFill/>
        </p:spPr>
        <p:txBody>
          <a:bodyPr wrap="square" rtlCol="0">
            <a:spAutoFit/>
          </a:bodyPr>
          <a:lstStyle/>
          <a:p>
            <a:r>
              <a:rPr lang="en-US" sz="2400" b="1" dirty="0">
                <a:latin typeface="+mj-lt"/>
              </a:rPr>
              <a:t>Vergroening Breda</a:t>
            </a:r>
            <a:endParaRPr lang="nl-NL" sz="2400" b="1" dirty="0">
              <a:latin typeface="+mj-lt"/>
            </a:endParaRPr>
          </a:p>
        </p:txBody>
      </p:sp>
      <p:sp>
        <p:nvSpPr>
          <p:cNvPr id="31" name="TextBox 30">
            <a:extLst>
              <a:ext uri="{FF2B5EF4-FFF2-40B4-BE49-F238E27FC236}">
                <a16:creationId xmlns:a16="http://schemas.microsoft.com/office/drawing/2014/main" id="{375782AC-2C21-475F-BEDE-BC66BDBB775E}"/>
              </a:ext>
            </a:extLst>
          </p:cNvPr>
          <p:cNvSpPr txBox="1"/>
          <p:nvPr/>
        </p:nvSpPr>
        <p:spPr>
          <a:xfrm>
            <a:off x="690783" y="2260269"/>
            <a:ext cx="3488042" cy="369332"/>
          </a:xfrm>
          <a:prstGeom prst="rect">
            <a:avLst/>
          </a:prstGeom>
          <a:noFill/>
        </p:spPr>
        <p:txBody>
          <a:bodyPr wrap="square" rtlCol="0">
            <a:spAutoFit/>
          </a:bodyPr>
          <a:lstStyle/>
          <a:p>
            <a:r>
              <a:rPr lang="en-US" dirty="0">
                <a:latin typeface="+mj-lt"/>
              </a:rPr>
              <a:t>Huidige status per buurt</a:t>
            </a:r>
            <a:endParaRPr lang="nl-NL" dirty="0">
              <a:latin typeface="+mj-lt"/>
            </a:endParaRPr>
          </a:p>
        </p:txBody>
      </p:sp>
      <p:sp>
        <p:nvSpPr>
          <p:cNvPr id="18" name="Title 2">
            <a:extLst>
              <a:ext uri="{FF2B5EF4-FFF2-40B4-BE49-F238E27FC236}">
                <a16:creationId xmlns:a16="http://schemas.microsoft.com/office/drawing/2014/main" id="{FADA705E-4706-4799-97A8-81403CCEF5BD}"/>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a:t>
            </a:r>
            <a:r>
              <a:rPr lang="nl-NL" dirty="0">
                <a:solidFill>
                  <a:srgbClr val="008080"/>
                </a:solidFill>
              </a:rPr>
              <a:t>tart </a:t>
            </a:r>
            <a:r>
              <a:rPr lang="nl-NL" dirty="0" err="1">
                <a:solidFill>
                  <a:srgbClr val="008080"/>
                </a:solidFill>
              </a:rPr>
              <a:t>from</a:t>
            </a:r>
            <a:r>
              <a:rPr lang="nl-NL" dirty="0">
                <a:solidFill>
                  <a:srgbClr val="008080"/>
                </a:solidFill>
              </a:rPr>
              <a:t> scratch</a:t>
            </a:r>
          </a:p>
        </p:txBody>
      </p:sp>
      <p:pic>
        <p:nvPicPr>
          <p:cNvPr id="7" name="Afbeelding 6">
            <a:extLst>
              <a:ext uri="{FF2B5EF4-FFF2-40B4-BE49-F238E27FC236}">
                <a16:creationId xmlns:a16="http://schemas.microsoft.com/office/drawing/2014/main" id="{5C05DAAB-F66F-4287-B335-1EDA5BC52A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2482" y="6055369"/>
            <a:ext cx="468303" cy="481147"/>
          </a:xfrm>
          <a:prstGeom prst="rect">
            <a:avLst/>
          </a:prstGeom>
        </p:spPr>
      </p:pic>
      <p:sp>
        <p:nvSpPr>
          <p:cNvPr id="3" name="TextBox 21">
            <a:extLst>
              <a:ext uri="{FF2B5EF4-FFF2-40B4-BE49-F238E27FC236}">
                <a16:creationId xmlns:a16="http://schemas.microsoft.com/office/drawing/2014/main" id="{FA0DC195-A4C3-456C-A591-4D6DA119F7D1}"/>
              </a:ext>
            </a:extLst>
          </p:cNvPr>
          <p:cNvSpPr txBox="1"/>
          <p:nvPr/>
        </p:nvSpPr>
        <p:spPr>
          <a:xfrm>
            <a:off x="2040376" y="5933389"/>
            <a:ext cx="1389323" cy="369332"/>
          </a:xfrm>
          <a:prstGeom prst="rect">
            <a:avLst/>
          </a:prstGeom>
          <a:noFill/>
        </p:spPr>
        <p:txBody>
          <a:bodyPr wrap="square" rtlCol="0">
            <a:spAutoFit/>
          </a:bodyPr>
          <a:lstStyle/>
          <a:p>
            <a:r>
              <a:rPr lang="en-US" b="1" dirty="0" err="1">
                <a:latin typeface="+mj-lt"/>
              </a:rPr>
              <a:t>groen</a:t>
            </a:r>
            <a:endParaRPr lang="nl-NL" b="1" dirty="0">
              <a:latin typeface="+mj-lt"/>
            </a:endParaRPr>
          </a:p>
        </p:txBody>
      </p:sp>
    </p:spTree>
    <p:extLst>
      <p:ext uri="{BB962C8B-B14F-4D97-AF65-F5344CB8AC3E}">
        <p14:creationId xmlns:p14="http://schemas.microsoft.com/office/powerpoint/2010/main" val="622562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6">
            <a:extLst>
              <a:ext uri="{FF2B5EF4-FFF2-40B4-BE49-F238E27FC236}">
                <a16:creationId xmlns:a16="http://schemas.microsoft.com/office/drawing/2014/main" id="{4E49316C-3917-42C1-8C9F-A7CE64E4A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2" name="Rectangle 1">
            <a:extLst>
              <a:ext uri="{FF2B5EF4-FFF2-40B4-BE49-F238E27FC236}">
                <a16:creationId xmlns:a16="http://schemas.microsoft.com/office/drawing/2014/main" id="{7208BD8D-F2B4-441C-9B1F-EBAE1A5CF3CF}"/>
              </a:ext>
            </a:extLst>
          </p:cNvPr>
          <p:cNvSpPr/>
          <p:nvPr/>
        </p:nvSpPr>
        <p:spPr>
          <a:xfrm>
            <a:off x="539552" y="3140968"/>
            <a:ext cx="2736304" cy="1080120"/>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 </a:t>
            </a:r>
            <a:r>
              <a:rPr lang="en-US" sz="4000" b="1" dirty="0" err="1"/>
              <a:t>groen</a:t>
            </a:r>
            <a:endParaRPr lang="nl-NL" sz="4000" b="1" dirty="0"/>
          </a:p>
        </p:txBody>
      </p:sp>
      <p:sp>
        <p:nvSpPr>
          <p:cNvPr id="12" name="Rectangle 11">
            <a:extLst>
              <a:ext uri="{FF2B5EF4-FFF2-40B4-BE49-F238E27FC236}">
                <a16:creationId xmlns:a16="http://schemas.microsoft.com/office/drawing/2014/main" id="{7D14DE1C-8E99-4934-878C-AD0C52A0CC9F}"/>
              </a:ext>
            </a:extLst>
          </p:cNvPr>
          <p:cNvSpPr/>
          <p:nvPr/>
        </p:nvSpPr>
        <p:spPr>
          <a:xfrm>
            <a:off x="5953206" y="1783765"/>
            <a:ext cx="2981699" cy="3829819"/>
          </a:xfrm>
          <a:prstGeom prst="rect">
            <a:avLst/>
          </a:prstGeom>
          <a:solidFill>
            <a:schemeClr val="accent6">
              <a:lumMod val="40000"/>
              <a:lumOff val="6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Surface temperature</a:t>
            </a:r>
          </a:p>
          <a:p>
            <a:pPr algn="ctr"/>
            <a:endParaRPr lang="en-US" sz="3200" b="1" dirty="0"/>
          </a:p>
          <a:p>
            <a:pPr algn="ctr"/>
            <a:r>
              <a:rPr lang="en-US" sz="3200" b="1" dirty="0"/>
              <a:t>Fauna </a:t>
            </a:r>
            <a:r>
              <a:rPr lang="en-US" sz="3200" b="1" dirty="0" err="1"/>
              <a:t>waarnemingen</a:t>
            </a:r>
            <a:endParaRPr lang="en-US" sz="3200" b="1" dirty="0"/>
          </a:p>
          <a:p>
            <a:pPr algn="ctr"/>
            <a:endParaRPr lang="en-US" sz="3200" b="1" dirty="0"/>
          </a:p>
          <a:p>
            <a:pPr algn="ctr"/>
            <a:r>
              <a:rPr lang="en-US" sz="3200" b="1" dirty="0" err="1"/>
              <a:t>Financieel</a:t>
            </a:r>
            <a:r>
              <a:rPr lang="en-US" sz="3200" b="1" dirty="0"/>
              <a:t> </a:t>
            </a:r>
            <a:r>
              <a:rPr lang="en-US" sz="3200" b="1" dirty="0" err="1"/>
              <a:t>voordeel</a:t>
            </a:r>
            <a:endParaRPr lang="nl-NL" sz="3200" b="1" dirty="0"/>
          </a:p>
        </p:txBody>
      </p:sp>
      <p:cxnSp>
        <p:nvCxnSpPr>
          <p:cNvPr id="16" name="Straight Arrow Connector 15">
            <a:extLst>
              <a:ext uri="{FF2B5EF4-FFF2-40B4-BE49-F238E27FC236}">
                <a16:creationId xmlns:a16="http://schemas.microsoft.com/office/drawing/2014/main" id="{593CE5EC-0A24-479E-9A17-F2C800B42C0C}"/>
              </a:ext>
            </a:extLst>
          </p:cNvPr>
          <p:cNvCxnSpPr>
            <a:cxnSpLocks/>
          </p:cNvCxnSpPr>
          <p:nvPr/>
        </p:nvCxnSpPr>
        <p:spPr>
          <a:xfrm>
            <a:off x="3444401" y="3698675"/>
            <a:ext cx="2340260" cy="0"/>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itle 2">
            <a:extLst>
              <a:ext uri="{FF2B5EF4-FFF2-40B4-BE49-F238E27FC236}">
                <a16:creationId xmlns:a16="http://schemas.microsoft.com/office/drawing/2014/main" id="{18804296-F70C-4159-AD8D-2D78E72A21E5}"/>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Data </a:t>
            </a:r>
            <a:r>
              <a:rPr lang="en-US" dirty="0" err="1">
                <a:solidFill>
                  <a:srgbClr val="008080"/>
                </a:solidFill>
              </a:rPr>
              <a:t>verzameling</a:t>
            </a:r>
            <a:r>
              <a:rPr lang="en-US" dirty="0">
                <a:solidFill>
                  <a:srgbClr val="008080"/>
                </a:solidFill>
              </a:rPr>
              <a:t> &amp; </a:t>
            </a:r>
            <a:r>
              <a:rPr lang="en-US" dirty="0" err="1">
                <a:solidFill>
                  <a:srgbClr val="008080"/>
                </a:solidFill>
              </a:rPr>
              <a:t>bewerking</a:t>
            </a:r>
            <a:endParaRPr lang="nl-NL" dirty="0">
              <a:solidFill>
                <a:srgbClr val="008080"/>
              </a:solidFill>
            </a:endParaRPr>
          </a:p>
        </p:txBody>
      </p:sp>
      <p:sp>
        <p:nvSpPr>
          <p:cNvPr id="11" name="TextBox 10">
            <a:extLst>
              <a:ext uri="{FF2B5EF4-FFF2-40B4-BE49-F238E27FC236}">
                <a16:creationId xmlns:a16="http://schemas.microsoft.com/office/drawing/2014/main" id="{5FE01886-48C8-43B9-A416-27512ACD1210}"/>
              </a:ext>
            </a:extLst>
          </p:cNvPr>
          <p:cNvSpPr txBox="1"/>
          <p:nvPr/>
        </p:nvSpPr>
        <p:spPr>
          <a:xfrm>
            <a:off x="4334298" y="2683011"/>
            <a:ext cx="936104" cy="1015663"/>
          </a:xfrm>
          <a:prstGeom prst="rect">
            <a:avLst/>
          </a:prstGeom>
          <a:noFill/>
        </p:spPr>
        <p:txBody>
          <a:bodyPr wrap="square" rtlCol="0">
            <a:spAutoFit/>
          </a:bodyPr>
          <a:lstStyle/>
          <a:p>
            <a:r>
              <a:rPr lang="en-US" sz="6000" dirty="0"/>
              <a:t>?</a:t>
            </a:r>
            <a:endParaRPr lang="nl-NL" sz="6000" dirty="0"/>
          </a:p>
        </p:txBody>
      </p:sp>
      <p:sp>
        <p:nvSpPr>
          <p:cNvPr id="3" name="Rectangle 2">
            <a:extLst>
              <a:ext uri="{FF2B5EF4-FFF2-40B4-BE49-F238E27FC236}">
                <a16:creationId xmlns:a16="http://schemas.microsoft.com/office/drawing/2014/main" id="{98C14D86-76F7-4EC4-AF78-B1FD16B2C7EE}"/>
              </a:ext>
            </a:extLst>
          </p:cNvPr>
          <p:cNvSpPr/>
          <p:nvPr/>
        </p:nvSpPr>
        <p:spPr>
          <a:xfrm>
            <a:off x="3951780" y="1988840"/>
            <a:ext cx="1240440" cy="797697"/>
          </a:xfrm>
          <a:prstGeom prst="rect">
            <a:avLst/>
          </a:prstGeom>
          <a:solidFill>
            <a:schemeClr val="accent6">
              <a:lumMod val="40000"/>
              <a:lumOff val="6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EVI</a:t>
            </a:r>
            <a:endParaRPr lang="nl-NL" sz="4000" b="1" dirty="0"/>
          </a:p>
        </p:txBody>
      </p:sp>
      <p:pic>
        <p:nvPicPr>
          <p:cNvPr id="5" name="Afbeelding 4" descr="Afbeelding met kaart&#10;&#10;Automatisch gegenereerde beschrijving">
            <a:extLst>
              <a:ext uri="{FF2B5EF4-FFF2-40B4-BE49-F238E27FC236}">
                <a16:creationId xmlns:a16="http://schemas.microsoft.com/office/drawing/2014/main" id="{54493DED-5FC4-431B-9387-DDCE59533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366" y="3844423"/>
            <a:ext cx="1532778" cy="1532778"/>
          </a:xfrm>
          <a:prstGeom prst="rect">
            <a:avLst/>
          </a:prstGeom>
        </p:spPr>
      </p:pic>
      <p:pic>
        <p:nvPicPr>
          <p:cNvPr id="6" name="Afbeelding 6">
            <a:extLst>
              <a:ext uri="{FF2B5EF4-FFF2-40B4-BE49-F238E27FC236}">
                <a16:creationId xmlns:a16="http://schemas.microsoft.com/office/drawing/2014/main" id="{A0C6DA69-74AC-4113-8D96-7B80050135D3}"/>
              </a:ext>
            </a:extLst>
          </p:cNvPr>
          <p:cNvPicPr>
            <a:picLocks noChangeAspect="1"/>
          </p:cNvPicPr>
          <p:nvPr/>
        </p:nvPicPr>
        <p:blipFill>
          <a:blip r:embed="rId5"/>
          <a:stretch>
            <a:fillRect/>
          </a:stretch>
        </p:blipFill>
        <p:spPr>
          <a:xfrm>
            <a:off x="3873366" y="5479147"/>
            <a:ext cx="1532778" cy="1107183"/>
          </a:xfrm>
          <a:prstGeom prst="rect">
            <a:avLst/>
          </a:prstGeom>
        </p:spPr>
      </p:pic>
    </p:spTree>
    <p:extLst>
      <p:ext uri="{BB962C8B-B14F-4D97-AF65-F5344CB8AC3E}">
        <p14:creationId xmlns:p14="http://schemas.microsoft.com/office/powerpoint/2010/main" val="168824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3"/>
          <a:stretch>
            <a:fillRect/>
          </a:stretch>
        </p:blipFill>
        <p:spPr>
          <a:xfrm>
            <a:off x="5364088" y="260648"/>
            <a:ext cx="3009900" cy="523875"/>
          </a:xfrm>
          <a:prstGeom prst="rect">
            <a:avLst/>
          </a:prstGeom>
        </p:spPr>
      </p:pic>
      <p:pic>
        <p:nvPicPr>
          <p:cNvPr id="5" name="Afbeelding 4" descr="Afbeelding met kaart&#10;&#10;Automatisch gegenereerde beschrijving">
            <a:extLst>
              <a:ext uri="{FF2B5EF4-FFF2-40B4-BE49-F238E27FC236}">
                <a16:creationId xmlns:a16="http://schemas.microsoft.com/office/drawing/2014/main" id="{6578A46C-4F4D-43D5-9786-147CC948D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04133"/>
            <a:ext cx="4649733" cy="4649733"/>
          </a:xfrm>
          <a:prstGeom prst="rect">
            <a:avLst/>
          </a:prstGeom>
        </p:spPr>
      </p:pic>
      <p:pic>
        <p:nvPicPr>
          <p:cNvPr id="2" name="Afbeelding 6">
            <a:extLst>
              <a:ext uri="{FF2B5EF4-FFF2-40B4-BE49-F238E27FC236}">
                <a16:creationId xmlns:a16="http://schemas.microsoft.com/office/drawing/2014/main" id="{6528AD56-096A-4EF0-A38A-8CC308FA3E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pic>
        <p:nvPicPr>
          <p:cNvPr id="7" name="Afbeelding 6">
            <a:extLst>
              <a:ext uri="{FF2B5EF4-FFF2-40B4-BE49-F238E27FC236}">
                <a16:creationId xmlns:a16="http://schemas.microsoft.com/office/drawing/2014/main" id="{6AFF4AF0-AA9E-42EC-A0AE-210333A238BA}"/>
              </a:ext>
            </a:extLst>
          </p:cNvPr>
          <p:cNvPicPr>
            <a:picLocks noChangeAspect="1"/>
          </p:cNvPicPr>
          <p:nvPr/>
        </p:nvPicPr>
        <p:blipFill>
          <a:blip r:embed="rId6"/>
          <a:stretch>
            <a:fillRect/>
          </a:stretch>
        </p:blipFill>
        <p:spPr>
          <a:xfrm>
            <a:off x="3398789" y="3467841"/>
            <a:ext cx="4790150" cy="3162290"/>
          </a:xfrm>
          <a:prstGeom prst="rect">
            <a:avLst/>
          </a:prstGeom>
        </p:spPr>
      </p:pic>
      <p:sp>
        <p:nvSpPr>
          <p:cNvPr id="11" name="Title 2">
            <a:extLst>
              <a:ext uri="{FF2B5EF4-FFF2-40B4-BE49-F238E27FC236}">
                <a16:creationId xmlns:a16="http://schemas.microsoft.com/office/drawing/2014/main" id="{995A4C7B-5916-4F20-88FE-3E49A36A6AD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EVI</a:t>
            </a:r>
            <a:endParaRPr lang="nl-NL" dirty="0">
              <a:solidFill>
                <a:srgbClr val="008080"/>
              </a:solidFill>
            </a:endParaRPr>
          </a:p>
        </p:txBody>
      </p:sp>
    </p:spTree>
    <p:extLst>
      <p:ext uri="{BB962C8B-B14F-4D97-AF65-F5344CB8AC3E}">
        <p14:creationId xmlns:p14="http://schemas.microsoft.com/office/powerpoint/2010/main" val="408615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93CB6-D7C2-4167-8015-9660299E78F1}"/>
              </a:ext>
            </a:extLst>
          </p:cNvPr>
          <p:cNvPicPr>
            <a:picLocks noChangeAspect="1"/>
          </p:cNvPicPr>
          <p:nvPr/>
        </p:nvPicPr>
        <p:blipFill>
          <a:blip r:embed="rId3"/>
          <a:stretch>
            <a:fillRect/>
          </a:stretch>
        </p:blipFill>
        <p:spPr>
          <a:xfrm>
            <a:off x="107504" y="1386675"/>
            <a:ext cx="6552728" cy="5140062"/>
          </a:xfrm>
          <a:prstGeom prst="rect">
            <a:avLst/>
          </a:prstGeom>
        </p:spPr>
      </p:pic>
      <p:pic>
        <p:nvPicPr>
          <p:cNvPr id="4" name="Picture 3">
            <a:extLst>
              <a:ext uri="{FF2B5EF4-FFF2-40B4-BE49-F238E27FC236}">
                <a16:creationId xmlns:a16="http://schemas.microsoft.com/office/drawing/2014/main" id="{40D3C917-E9C4-4A90-A45A-C12E1DC1D9ED}"/>
              </a:ext>
            </a:extLst>
          </p:cNvPr>
          <p:cNvPicPr>
            <a:picLocks noChangeAspect="1"/>
          </p:cNvPicPr>
          <p:nvPr/>
        </p:nvPicPr>
        <p:blipFill>
          <a:blip r:embed="rId4"/>
          <a:stretch>
            <a:fillRect/>
          </a:stretch>
        </p:blipFill>
        <p:spPr>
          <a:xfrm>
            <a:off x="5364088" y="260648"/>
            <a:ext cx="3009900" cy="523875"/>
          </a:xfrm>
          <a:prstGeom prst="rect">
            <a:avLst/>
          </a:prstGeom>
        </p:spPr>
      </p:pic>
      <p:pic>
        <p:nvPicPr>
          <p:cNvPr id="6" name="Afbeelding 5" descr="Afbeelding met kaart&#10;&#10;Automatisch gegenereerde beschrijving">
            <a:extLst>
              <a:ext uri="{FF2B5EF4-FFF2-40B4-BE49-F238E27FC236}">
                <a16:creationId xmlns:a16="http://schemas.microsoft.com/office/drawing/2014/main" id="{2EF7197D-F95B-43B8-870A-E7FDB51D6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813063"/>
            <a:ext cx="2088232" cy="2088232"/>
          </a:xfrm>
          <a:prstGeom prst="rect">
            <a:avLst/>
          </a:prstGeom>
        </p:spPr>
      </p:pic>
      <p:pic>
        <p:nvPicPr>
          <p:cNvPr id="5" name="Afbeelding 6">
            <a:extLst>
              <a:ext uri="{FF2B5EF4-FFF2-40B4-BE49-F238E27FC236}">
                <a16:creationId xmlns:a16="http://schemas.microsoft.com/office/drawing/2014/main" id="{8E478BF4-E00B-43D9-9E48-90474E5903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F058398A-6EA3-44A3-85D9-D6D79FBFC0CC}"/>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Surface temperature</a:t>
            </a:r>
            <a:endParaRPr lang="nl-NL" dirty="0">
              <a:solidFill>
                <a:srgbClr val="008080"/>
              </a:solidFill>
            </a:endParaRPr>
          </a:p>
        </p:txBody>
      </p:sp>
    </p:spTree>
    <p:extLst>
      <p:ext uri="{BB962C8B-B14F-4D97-AF65-F5344CB8AC3E}">
        <p14:creationId xmlns:p14="http://schemas.microsoft.com/office/powerpoint/2010/main" val="343959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F455F-4BA4-4D4A-A2FA-CAB91D5DC38D}"/>
              </a:ext>
            </a:extLst>
          </p:cNvPr>
          <p:cNvPicPr>
            <a:picLocks noChangeAspect="1"/>
          </p:cNvPicPr>
          <p:nvPr/>
        </p:nvPicPr>
        <p:blipFill>
          <a:blip r:embed="rId3"/>
          <a:stretch>
            <a:fillRect/>
          </a:stretch>
        </p:blipFill>
        <p:spPr>
          <a:xfrm>
            <a:off x="0" y="4221126"/>
            <a:ext cx="9144000" cy="2636874"/>
          </a:xfrm>
          <a:prstGeom prst="rect">
            <a:avLst/>
          </a:prstGeom>
        </p:spPr>
      </p:pic>
      <p:pic>
        <p:nvPicPr>
          <p:cNvPr id="5" name="Picture 4">
            <a:extLst>
              <a:ext uri="{FF2B5EF4-FFF2-40B4-BE49-F238E27FC236}">
                <a16:creationId xmlns:a16="http://schemas.microsoft.com/office/drawing/2014/main" id="{243F5DA0-A4E3-40A4-8605-A274635689B5}"/>
              </a:ext>
            </a:extLst>
          </p:cNvPr>
          <p:cNvPicPr>
            <a:picLocks noChangeAspect="1"/>
          </p:cNvPicPr>
          <p:nvPr/>
        </p:nvPicPr>
        <p:blipFill>
          <a:blip r:embed="rId4"/>
          <a:stretch>
            <a:fillRect/>
          </a:stretch>
        </p:blipFill>
        <p:spPr>
          <a:xfrm>
            <a:off x="4815334" y="404664"/>
            <a:ext cx="3786921" cy="3615420"/>
          </a:xfrm>
          <a:prstGeom prst="rect">
            <a:avLst/>
          </a:prstGeom>
        </p:spPr>
      </p:pic>
      <p:pic>
        <p:nvPicPr>
          <p:cNvPr id="6" name="Picture 5">
            <a:extLst>
              <a:ext uri="{FF2B5EF4-FFF2-40B4-BE49-F238E27FC236}">
                <a16:creationId xmlns:a16="http://schemas.microsoft.com/office/drawing/2014/main" id="{3DBB13F6-3EAB-45AD-A356-E234F8BAA050}"/>
              </a:ext>
            </a:extLst>
          </p:cNvPr>
          <p:cNvPicPr>
            <a:picLocks noChangeAspect="1"/>
          </p:cNvPicPr>
          <p:nvPr/>
        </p:nvPicPr>
        <p:blipFill>
          <a:blip r:embed="rId5"/>
          <a:stretch>
            <a:fillRect/>
          </a:stretch>
        </p:blipFill>
        <p:spPr>
          <a:xfrm>
            <a:off x="158789" y="1769219"/>
            <a:ext cx="4572000" cy="1609918"/>
          </a:xfrm>
          <a:prstGeom prst="rect">
            <a:avLst/>
          </a:prstGeom>
        </p:spPr>
      </p:pic>
      <p:pic>
        <p:nvPicPr>
          <p:cNvPr id="2" name="Afbeelding 6">
            <a:extLst>
              <a:ext uri="{FF2B5EF4-FFF2-40B4-BE49-F238E27FC236}">
                <a16:creationId xmlns:a16="http://schemas.microsoft.com/office/drawing/2014/main" id="{2493DC33-A6E0-40AA-96E5-BC73888689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8939" y="5805264"/>
            <a:ext cx="802848" cy="824867"/>
          </a:xfrm>
          <a:prstGeom prst="rect">
            <a:avLst/>
          </a:prstGeom>
        </p:spPr>
      </p:pic>
      <p:sp>
        <p:nvSpPr>
          <p:cNvPr id="11" name="Title 2">
            <a:extLst>
              <a:ext uri="{FF2B5EF4-FFF2-40B4-BE49-F238E27FC236}">
                <a16:creationId xmlns:a16="http://schemas.microsoft.com/office/drawing/2014/main" id="{AA521230-3ED6-42CF-8C16-D02BB329C502}"/>
              </a:ext>
            </a:extLst>
          </p:cNvPr>
          <p:cNvSpPr txBox="1">
            <a:spLocks/>
          </p:cNvSpPr>
          <p:nvPr/>
        </p:nvSpPr>
        <p:spPr>
          <a:xfrm>
            <a:off x="943868" y="260648"/>
            <a:ext cx="7742932" cy="11430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solidFill>
                  <a:srgbClr val="008080"/>
                </a:solidFill>
              </a:rPr>
              <a:t>Fauna</a:t>
            </a:r>
            <a:endParaRPr lang="nl-NL" dirty="0">
              <a:solidFill>
                <a:srgbClr val="008080"/>
              </a:solidFill>
            </a:endParaRPr>
          </a:p>
        </p:txBody>
      </p:sp>
    </p:spTree>
    <p:extLst>
      <p:ext uri="{BB962C8B-B14F-4D97-AF65-F5344CB8AC3E}">
        <p14:creationId xmlns:p14="http://schemas.microsoft.com/office/powerpoint/2010/main" val="326257617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6236</TotalTime>
  <Words>914</Words>
  <Application>Microsoft Office PowerPoint</Application>
  <PresentationFormat>Diavoorstelling (4:3)</PresentationFormat>
  <Paragraphs>97</Paragraphs>
  <Slides>15</Slides>
  <Notes>14</Notes>
  <HiddenSlides>3</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15</vt:i4>
      </vt:variant>
    </vt:vector>
  </HeadingPairs>
  <TitlesOfParts>
    <vt:vector size="21" baseType="lpstr">
      <vt:lpstr>Arial</vt:lpstr>
      <vt:lpstr>Calibri</vt:lpstr>
      <vt:lpstr>Calibri Light</vt:lpstr>
      <vt:lpstr>Slack-Lato</vt:lpstr>
      <vt:lpstr>Syntax LT Std</vt:lpstr>
      <vt:lpstr>Kantoorthema</vt:lpstr>
      <vt:lpstr>  Groen, groener, groenst!</vt:lpstr>
      <vt:lpstr>Inleiding</vt:lpstr>
      <vt:lpstr>Wat weten we al?</vt:lpstr>
      <vt:lpstr>Content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Valerie Demetriades</dc:creator>
  <cp:lastModifiedBy>Thomas Deurloo</cp:lastModifiedBy>
  <cp:revision>28</cp:revision>
  <dcterms:created xsi:type="dcterms:W3CDTF">2020-10-29T08:17:30Z</dcterms:created>
  <dcterms:modified xsi:type="dcterms:W3CDTF">2020-11-05T19:14:13Z</dcterms:modified>
</cp:coreProperties>
</file>